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UY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ECE9B869-1AB9-4890-92F3-EAC6239FF434}" type="slidenum">
              <a:rPr lang="es-UY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91E908-027F-4445-B246-0F6F47A851C4}" type="slidenum">
              <a:rPr lang="es-UY"/>
              <a:pPr/>
              <a:t>1</a:t>
            </a:fld>
            <a:endParaRPr lang="es-UY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4F2D36-F4D7-4054-8959-A5665B5812AC}" type="slidenum">
              <a:rPr lang="es-UY"/>
              <a:pPr/>
              <a:t>10</a:t>
            </a:fld>
            <a:endParaRPr lang="es-UY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C05E6B-5DCE-4014-8030-BBDA2F725562}" type="slidenum">
              <a:rPr lang="es-UY"/>
              <a:pPr/>
              <a:t>11</a:t>
            </a:fld>
            <a:endParaRPr lang="es-UY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571255-1B65-4CD3-A04A-D339D429860D}" type="slidenum">
              <a:rPr lang="es-UY"/>
              <a:pPr/>
              <a:t>2</a:t>
            </a:fld>
            <a:endParaRPr lang="es-UY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63144A-9401-4EB4-939F-D9A0694654C5}" type="slidenum">
              <a:rPr lang="es-UY"/>
              <a:pPr/>
              <a:t>3</a:t>
            </a:fld>
            <a:endParaRPr lang="es-UY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EECE4-06CE-45F0-B8BB-8B9FCF18BD9F}" type="slidenum">
              <a:rPr lang="es-UY"/>
              <a:pPr/>
              <a:t>4</a:t>
            </a:fld>
            <a:endParaRPr lang="es-UY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88CA39-B18A-412B-A7AF-D617941FB175}" type="slidenum">
              <a:rPr lang="es-UY"/>
              <a:pPr/>
              <a:t>5</a:t>
            </a:fld>
            <a:endParaRPr lang="es-UY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2461875" y="-8534400"/>
            <a:ext cx="24925338" cy="1869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E7B3F5-24CD-4164-AEC8-BB2851CFCF66}" type="slidenum">
              <a:rPr lang="es-UY"/>
              <a:pPr/>
              <a:t>6</a:t>
            </a:fld>
            <a:endParaRPr lang="es-UY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94DA0B-E462-4136-BCD4-419B759B528C}" type="slidenum">
              <a:rPr lang="es-UY"/>
              <a:pPr/>
              <a:t>7</a:t>
            </a:fld>
            <a:endParaRPr lang="es-UY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F618BD-8D6E-4F18-BA08-2D2E446BDECD}" type="slidenum">
              <a:rPr lang="es-UY"/>
              <a:pPr/>
              <a:t>8</a:t>
            </a:fld>
            <a:endParaRPr lang="es-UY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2461875" y="-8534400"/>
            <a:ext cx="24925338" cy="1869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006857-62CD-4096-896A-2B97C0559D8F}" type="slidenum">
              <a:rPr lang="es-UY"/>
              <a:pPr/>
              <a:t>9</a:t>
            </a:fld>
            <a:endParaRPr lang="es-UY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2461875" y="-8534400"/>
            <a:ext cx="24925338" cy="1869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4601CF-00AF-42B0-88ED-D5053AB46127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CF259B-F514-41BE-B259-6F304D3684D0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873DCE-7979-4CEF-A8FB-1E775D2E0E3F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2E318-CA14-4BE2-B4E5-00806EDF9C99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AAE582-C58F-4A31-BA6A-B53AC5C85A01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B2014D-EB38-4A29-A5D7-99C9CCCDD334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452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E9BFFD-60E1-48FC-B101-661501F94ADE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53B95E-4356-4818-BC35-630ACAF8D122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5177C7-3C85-4EC4-A076-8277FF109B0A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9FABFB-50B2-49AA-8B3B-F69B6F6C38D0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0A49EE-796A-4963-B6F2-218D6C98AB5A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CFA1A6-A478-4783-8686-E05D2F0A85F1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6F7B97-F92A-4BE9-AAA5-FC72F9E47FEE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A1DCC5-A926-4BD8-9CF3-EFE63FCD8EF6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99325" y="301625"/>
            <a:ext cx="2265363" cy="584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3687" cy="5842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76A9C1-861D-4724-983F-37F83A22F6A6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EDE3E8-6ACC-4668-974F-2CD62AE6BD86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4FDA26-84DB-41F2-9F84-15FC5D04C284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D7E67C-F1B8-4D12-B294-11EC70003259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20738" y="1870075"/>
            <a:ext cx="41417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870075"/>
            <a:ext cx="4143375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B7D995-C5E1-4ABB-8939-60686E8D7310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A24190-4FE1-4EE0-B4B5-DC0E93CB4667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BAB8E4-66D9-4497-96DA-9254188813A6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B7F40D-DEDE-494E-BEC3-BD1860AD6045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B87C51-BF1C-4F0C-91D2-19039012109E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42D6B-FF79-4BD9-B2B7-2FFFD377B448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6364BC-CB23-42D9-8BD5-1A47FDB7C055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DA4639-19F4-473B-B115-8C6CAA3B0EDF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83450" y="428625"/>
            <a:ext cx="2266950" cy="58245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1013" y="428625"/>
            <a:ext cx="6650037" cy="58245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DAC9EF-64C4-4757-AD11-D40092F37F8E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013" y="428625"/>
            <a:ext cx="9069387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6A486BD-8E45-4F7D-BB1B-2D1B689C3B20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084787-28B2-40C0-93AC-F54FD4538EE9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DE6CF5-A3FC-46A8-8A8D-744F3A210CBE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163A94-0A26-4D5B-BC45-856CED4A5B8F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462784-CE27-4445-ACF8-7648D15D2104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20151D-4659-4BDE-AD3A-2EFE58DA3FD0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D727E5-6F3C-4EAD-A2FF-BD1532273C87}" type="slidenum">
              <a:rPr lang="es-UY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 esquema del texto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672B4930-2D90-4EF7-A39B-A7FCD37353C7}" type="slidenum">
              <a:rPr lang="es-UY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1450" cy="1252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1450" cy="4375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 esquema del texto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8387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6575"/>
            <a:ext cx="3186112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383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97BD42EE-1B2A-4525-BB84-C93D882BC93B}" type="slidenum">
              <a:rPr lang="es-UY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0077450" cy="7562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1013" y="428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0738" y="1870075"/>
            <a:ext cx="8437562" cy="438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U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593CD734-F9D6-43FF-989A-EE3159C05ABF}" type="slidenum">
              <a:rPr lang="es-UY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538"/>
        </a:spcAft>
        <a:buClr>
          <a:srgbClr val="000000"/>
        </a:buClr>
        <a:buSzPct val="100000"/>
        <a:buFont typeface="Times New Roman" pitchFamily="16" charset="0"/>
        <a:defRPr sz="35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225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6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77850" y="2178050"/>
            <a:ext cx="8997950" cy="3654425"/>
          </a:xfrm>
          <a:ln/>
        </p:spPr>
        <p:txBody>
          <a:bodyPr tIns="28080"/>
          <a:lstStyle/>
          <a:p>
            <a: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200" b="1">
                <a:solidFill>
                  <a:srgbClr val="000000"/>
                </a:solidFill>
              </a:rPr>
              <a:t>PLAN ESTRATÉGICO DE INSERCIÓN Y FORTALECIMIENTO DE LAS RELACIONES DE URUGUAY CON LOS PAÍSES DE ÁFRICA SUBSAHARIANA</a:t>
            </a:r>
            <a:br>
              <a:rPr lang="es-UY" sz="3200" b="1">
                <a:solidFill>
                  <a:srgbClr val="000000"/>
                </a:solidFill>
              </a:rPr>
            </a:br>
            <a:r>
              <a:rPr lang="es-UY" sz="3200" b="1">
                <a:solidFill>
                  <a:srgbClr val="000000"/>
                </a:solidFill>
              </a:rPr>
              <a:t/>
            </a:r>
            <a:br>
              <a:rPr lang="es-UY" sz="3200" b="1">
                <a:solidFill>
                  <a:srgbClr val="000000"/>
                </a:solidFill>
              </a:rPr>
            </a:br>
            <a:r>
              <a:rPr lang="es-UY" sz="3200" b="1">
                <a:solidFill>
                  <a:srgbClr val="000000"/>
                </a:solidFill>
              </a:rPr>
              <a:t/>
            </a:r>
            <a:br>
              <a:rPr lang="es-UY" sz="3200" b="1">
                <a:solidFill>
                  <a:srgbClr val="000000"/>
                </a:solidFill>
              </a:rPr>
            </a:br>
            <a:r>
              <a:rPr lang="es-UY" sz="3200" b="1">
                <a:solidFill>
                  <a:srgbClr val="000000"/>
                </a:solidFill>
              </a:rPr>
              <a:t>2015 - 2019</a:t>
            </a:r>
            <a:br>
              <a:rPr lang="es-UY" sz="3200" b="1">
                <a:solidFill>
                  <a:srgbClr val="000000"/>
                </a:solidFill>
              </a:rPr>
            </a:br>
            <a:endParaRPr lang="es-UY" sz="3200" b="1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79438" y="1127125"/>
            <a:ext cx="9140825" cy="6770688"/>
          </a:xfrm>
          <a:prstGeom prst="rect">
            <a:avLst/>
          </a:prstGeom>
          <a:noFill/>
          <a:ln/>
        </p:spPr>
        <p:txBody>
          <a:bodyPr lIns="0" tIns="28080" rIns="0" bIns="0" anchor="ctr"/>
          <a:lstStyle/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2600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2600" i="1">
                <a:solidFill>
                  <a:srgbClr val="000000"/>
                </a:solidFill>
              </a:rPr>
              <a:t>Embajador Itinerante Romero Rodríguez</a:t>
            </a: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2600" i="1">
                <a:solidFill>
                  <a:srgbClr val="000000"/>
                </a:solidFill>
              </a:rPr>
              <a:t>Director de la Unidad Étnica Racial</a:t>
            </a: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2600" i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2600" i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2600" i="1">
              <a:solidFill>
                <a:srgbClr val="00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525" y="431800"/>
            <a:ext cx="3024188" cy="1312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106363"/>
            <a:ext cx="9070975" cy="1262062"/>
          </a:xfrm>
          <a:ln/>
        </p:spPr>
        <p:txBody>
          <a:bodyPr tIns="35280"/>
          <a:lstStyle/>
          <a:p>
            <a: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4000" b="1">
                <a:solidFill>
                  <a:srgbClr val="000000"/>
                </a:solidFill>
              </a:rPr>
              <a:t/>
            </a:r>
            <a:br>
              <a:rPr lang="es-UY" sz="4000" b="1">
                <a:solidFill>
                  <a:srgbClr val="000000"/>
                </a:solidFill>
              </a:rPr>
            </a:br>
            <a:r>
              <a:rPr lang="es-UY" sz="4000" b="1">
                <a:solidFill>
                  <a:srgbClr val="000000"/>
                </a:solidFill>
              </a:rPr>
              <a:t>Centro Uruguay África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1438" y="1697038"/>
            <a:ext cx="9864725" cy="5791200"/>
          </a:xfrm>
          <a:prstGeom prst="rect">
            <a:avLst/>
          </a:prstGeom>
          <a:noFill/>
          <a:ln/>
        </p:spPr>
        <p:txBody>
          <a:bodyPr lIns="0" tIns="23040" rIns="0" bIns="0" anchor="ctr"/>
          <a:lstStyle/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r>
              <a:rPr lang="es-UY" sz="2600">
                <a:solidFill>
                  <a:srgbClr val="000000"/>
                </a:solidFill>
              </a:rPr>
              <a:t>ORGANIZACIONES QUE LO INTEGRAN:</a:t>
            </a:r>
          </a:p>
          <a:p>
            <a:pPr indent="-334963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26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r>
              <a:rPr lang="es-UY" sz="2600" b="1">
                <a:solidFill>
                  <a:srgbClr val="000000"/>
                </a:solidFill>
              </a:rPr>
              <a:t>Cámara de Comercio Uruguayo Africana</a:t>
            </a: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26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r>
              <a:rPr lang="es-UY" sz="2600" b="1">
                <a:solidFill>
                  <a:srgbClr val="000000"/>
                </a:solidFill>
              </a:rPr>
              <a:t>Unión de Exportadores del Uruguay</a:t>
            </a: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26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r>
              <a:rPr lang="es-UY" sz="2600" b="1">
                <a:solidFill>
                  <a:srgbClr val="000000"/>
                </a:solidFill>
              </a:rPr>
              <a:t>Organizaciones Mundo Afro</a:t>
            </a: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26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r>
              <a:rPr lang="es-UY" sz="2600" b="1">
                <a:solidFill>
                  <a:srgbClr val="000000"/>
                </a:solidFill>
              </a:rPr>
              <a:t>Asociación Uruguaya de Fútbol</a:t>
            </a: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2600" b="1">
              <a:solidFill>
                <a:srgbClr val="000000"/>
              </a:solidFill>
            </a:endParaRPr>
          </a:p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r>
              <a:rPr lang="es-UY" sz="2600" b="1">
                <a:solidFill>
                  <a:srgbClr val="000000"/>
                </a:solidFill>
              </a:rPr>
              <a:t>Pit -Cnt</a:t>
            </a:r>
          </a:p>
          <a:p>
            <a:pPr indent="-334963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2600">
              <a:solidFill>
                <a:srgbClr val="000000"/>
              </a:solidFill>
            </a:endParaRPr>
          </a:p>
          <a:p>
            <a:pPr indent="-334963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</a:pPr>
            <a:endParaRPr lang="es-UY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60363" y="1008063"/>
            <a:ext cx="9070975" cy="5851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200" i="1">
                <a:solidFill>
                  <a:srgbClr val="000000"/>
                </a:solidFill>
              </a:rPr>
              <a:t>Gracias por su atención,</a:t>
            </a: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i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i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200" i="1">
                <a:solidFill>
                  <a:srgbClr val="000000"/>
                </a:solidFill>
              </a:rPr>
              <a:t>MRREE</a:t>
            </a: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i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200" b="1">
                <a:solidFill>
                  <a:srgbClr val="000000"/>
                </a:solidFill>
              </a:rPr>
              <a:t>Unidad Étnico Racial</a:t>
            </a: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s-UY" sz="32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200" b="1">
                <a:solidFill>
                  <a:srgbClr val="000000"/>
                </a:solidFill>
              </a:rPr>
              <a:t>Embajador Romero Rodríguez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81013" y="428625"/>
            <a:ext cx="9070975" cy="1262063"/>
          </a:xfrm>
          <a:ln/>
        </p:spPr>
        <p:txBody>
          <a:bodyPr tIns="52038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Algunas cifras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768475"/>
            <a:ext cx="9144000" cy="5503863"/>
          </a:xfrm>
          <a:ln/>
        </p:spPr>
        <p:txBody>
          <a:bodyPr tIns="30870"/>
          <a:lstStyle/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Población: mil millones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Siete economías africanas entre las diez de mayor crecimiento en el mundo entre 2010 y 2015.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Una cuota del 5.5% del total del proyecto de inversiones extranjeras en el mundo 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26 Estados africanos con un mercado de 600 millones de personas con un PBI de un billón de dólares y un crecimiento superior al 5%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85 millones de dólares en financiación en infraestructura (2010)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La inversión extranjera ha crecido un 20% desde 2007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-144463"/>
            <a:ext cx="9120188" cy="2032001"/>
          </a:xfrm>
          <a:ln/>
        </p:spPr>
        <p:txBody>
          <a:bodyPr tIns="52038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Factores de impulso económico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273300"/>
            <a:ext cx="9215437" cy="4854575"/>
          </a:xfrm>
          <a:ln/>
        </p:spPr>
        <p:txBody>
          <a:bodyPr tIns="30870"/>
          <a:lstStyle/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Creciente demanda externa de recursos naturales petróleo – minerales y materias primas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Desarrollo de infraestructuras (China: inversión hasta año 2010 U$S 11:000)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Factor Demográfico: 100 millones de personas, ingreso anual U$S 3.000 – 2015</a:t>
            </a:r>
          </a:p>
          <a:p>
            <a:pPr marL="863600" lvl="1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Al 2050 la población aumentará a 2:000 de habitantes</a:t>
            </a:r>
          </a:p>
          <a:p>
            <a:pPr marL="431800" indent="-323850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/>
              <a:t>Comunicaciones: la cifra de abonados a telefonía móvil es de 360 millones en 2010, 36% de la población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" y="2232025"/>
            <a:ext cx="4378325" cy="4384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254000"/>
            <a:ext cx="9070975" cy="1401763"/>
          </a:xfrm>
          <a:ln/>
        </p:spPr>
        <p:txBody>
          <a:bodyPr tIns="42480"/>
          <a:lstStyle/>
          <a:p>
            <a: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4800" b="1">
                <a:solidFill>
                  <a:srgbClr val="000000"/>
                </a:solidFill>
              </a:rPr>
              <a:t>INTEGRACIÓN REGIONAL Y ECONÓMICA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8013" y="1928813"/>
            <a:ext cx="4425950" cy="6253162"/>
          </a:xfrm>
          <a:ln/>
        </p:spPr>
        <p:txBody>
          <a:bodyPr tIns="31680"/>
          <a:lstStyle/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UY" sz="2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Comunidad de Desarrollo de África Austral (SADC)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UY" sz="2600" b="1">
                <a:solidFill>
                  <a:srgbClr val="000000"/>
                </a:solidFill>
              </a:rPr>
              <a:t>Comunidad de África del Este (EAC)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UY" sz="2600" b="1">
                <a:solidFill>
                  <a:srgbClr val="000000"/>
                </a:solidFill>
              </a:rPr>
              <a:t>Mercado Común de África Oriental y Austral (COMESA)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UY" sz="2600" b="1">
                <a:solidFill>
                  <a:srgbClr val="000000"/>
                </a:solidFill>
              </a:rPr>
              <a:t>Comunidad Económica de África  Occidental (ECOWAS)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UY" sz="2600" b="1">
                <a:solidFill>
                  <a:srgbClr val="000000"/>
                </a:solidFill>
              </a:rPr>
              <a:t>6</a:t>
            </a:r>
            <a:r>
              <a:rPr lang="es-UY" sz="2600" b="1" baseline="33000">
                <a:solidFill>
                  <a:srgbClr val="000000"/>
                </a:solidFill>
              </a:rPr>
              <a:t>a</a:t>
            </a:r>
            <a:r>
              <a:rPr lang="es-UY" sz="2600" b="1">
                <a:solidFill>
                  <a:srgbClr val="000000"/>
                </a:solidFill>
              </a:rPr>
              <a:t> Región: la Diáspora</a:t>
            </a:r>
          </a:p>
          <a:p>
            <a:pPr marL="423863" indent="-319088">
              <a:spcAft>
                <a:spcPts val="2038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UY" sz="3600" b="1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6413" y="-36513"/>
            <a:ext cx="9069387" cy="1260476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600"/>
              <a:t>ORGANISMOS MULTILATERALES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1438" y="1152525"/>
            <a:ext cx="10007600" cy="619125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3200">
                <a:solidFill>
                  <a:srgbClr val="000000"/>
                </a:solidFill>
              </a:rPr>
              <a:t> </a:t>
            </a:r>
            <a:r>
              <a:rPr lang="es-UY" sz="2600">
                <a:solidFill>
                  <a:srgbClr val="000000"/>
                </a:solidFill>
              </a:rPr>
              <a:t>UNIÓN AFRICANA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BANCO AFRICANO DE DESARROLLO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NUEVA SOCIEDAD PARA EL DESARROLLO DE ÁFRICA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GRUPO DE LOS ESTADOS DE ÁFRICA, DEL CARIBE Y DEL PACÍFICO (ACP)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COMISIÓN ECONÓMICA PARA ÁFRICA DE LAS NNUU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FONDO DE DESARROLLO DE NNUU PARA LA MUJER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6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</a:t>
            </a:r>
            <a:r>
              <a:rPr lang="es-UY" sz="2600" b="1">
                <a:solidFill>
                  <a:srgbClr val="000000"/>
                </a:solidFill>
              </a:rPr>
              <a:t>CEDAO</a:t>
            </a:r>
            <a:r>
              <a:rPr lang="es-UY" sz="2600">
                <a:solidFill>
                  <a:srgbClr val="000000"/>
                </a:solidFill>
              </a:rPr>
              <a:t> - COMUNIDAD ECONÓMICA DE ESTADOS PARA ÁFRICA OCCIDENTAL 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</a:t>
            </a:r>
            <a:r>
              <a:rPr lang="es-UY" sz="2600" b="1">
                <a:solidFill>
                  <a:srgbClr val="000000"/>
                </a:solidFill>
              </a:rPr>
              <a:t>SADC</a:t>
            </a:r>
            <a:r>
              <a:rPr lang="es-UY" sz="2600">
                <a:solidFill>
                  <a:srgbClr val="000000"/>
                </a:solidFill>
              </a:rPr>
              <a:t> - COMUNIDAD PARA EL DESARROLLO DE ÁFRICA MERIDIONAL </a:t>
            </a:r>
          </a:p>
          <a:p>
            <a:pPr marL="336550" indent="-336550">
              <a:lnSpc>
                <a:spcPct val="100000"/>
              </a:lnSpc>
              <a:spcAft>
                <a:spcPct val="0"/>
              </a:spcAft>
              <a:buSzPct val="45000"/>
              <a:buFont typeface="StarSymbol" charset="0"/>
              <a:buChar char="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600">
                <a:solidFill>
                  <a:srgbClr val="000000"/>
                </a:solidFill>
              </a:rPr>
              <a:t> </a:t>
            </a:r>
            <a:r>
              <a:rPr lang="es-UY" sz="2600" b="1">
                <a:solidFill>
                  <a:srgbClr val="000000"/>
                </a:solidFill>
              </a:rPr>
              <a:t>IGAD</a:t>
            </a:r>
            <a:r>
              <a:rPr lang="es-UY" sz="2600">
                <a:solidFill>
                  <a:srgbClr val="000000"/>
                </a:solidFill>
              </a:rPr>
              <a:t> – AUTORIDAD INTERGUBERNAMENTAL SOBRE EL DESARROLLO DE ÁFRICA ORIENTAL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30188"/>
            <a:ext cx="9070975" cy="1401762"/>
          </a:xfrm>
          <a:ln/>
        </p:spPr>
        <p:txBody>
          <a:bodyPr tIns="42480"/>
          <a:lstStyle/>
          <a:p>
            <a: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4800" b="1">
                <a:solidFill>
                  <a:srgbClr val="000000"/>
                </a:solidFill>
              </a:rPr>
              <a:t>Presencia de Uruguay en África 2015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22463"/>
            <a:ext cx="4608513" cy="5708650"/>
          </a:xfrm>
          <a:ln/>
        </p:spPr>
        <p:txBody>
          <a:bodyPr tIns="40680"/>
          <a:lstStyle/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UY" sz="2600">
                <a:solidFill>
                  <a:srgbClr val="000000"/>
                </a:solidFill>
              </a:rPr>
              <a:t>EGIPTO (EMBAJADA)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UY" sz="2600">
                <a:solidFill>
                  <a:srgbClr val="000000"/>
                </a:solidFill>
              </a:rPr>
              <a:t>SUDÁFRICA (EMBAJADA)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UY" sz="2600">
                <a:solidFill>
                  <a:srgbClr val="000000"/>
                </a:solidFill>
              </a:rPr>
              <a:t>ANGOLA (EMBAJADA)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UY" sz="2600">
                <a:solidFill>
                  <a:srgbClr val="000000"/>
                </a:solidFill>
              </a:rPr>
              <a:t>UNIÓN AFRICANA- Etiopía(Observador)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UY" sz="2600">
                <a:solidFill>
                  <a:srgbClr val="000000"/>
                </a:solidFill>
              </a:rPr>
              <a:t>PNUMA-Kenia (Representante)</a:t>
            </a:r>
          </a:p>
          <a:p>
            <a:pPr marL="423863" indent="-319088">
              <a:spcAft>
                <a:spcPts val="2038"/>
              </a:spcAft>
              <a:buSzPct val="45000"/>
              <a:buFont typeface="StarSymbo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UY" sz="2600">
                <a:solidFill>
                  <a:srgbClr val="000000"/>
                </a:solidFill>
              </a:rPr>
              <a:t>CONTINGENTE EN RDC (FUERZAS DE PAZ)</a:t>
            </a:r>
          </a:p>
          <a:p>
            <a:pPr marL="423863" indent="-319088">
              <a:spcAft>
                <a:spcPts val="2038"/>
              </a:spcAft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endParaRPr lang="es-UY" sz="260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983163" y="2395538"/>
            <a:ext cx="5216525" cy="4645025"/>
          </a:xfrm>
          <a:ln/>
        </p:spPr>
        <p:txBody>
          <a:bodyPr tIns="40680"/>
          <a:lstStyle/>
          <a:p>
            <a:pPr marL="431800" indent="-315913">
              <a:spcAft>
                <a:spcPts val="2038"/>
              </a:spcAft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</a:pPr>
            <a:r>
              <a:rPr lang="es-UY" b="1"/>
              <a:t>CENTROS DE PROMOCIÓN EN:</a:t>
            </a:r>
          </a:p>
          <a:p>
            <a:pPr marL="431800" indent="-315913">
              <a:spcAft>
                <a:spcPts val="2038"/>
              </a:spcAft>
              <a:buSzPct val="45000"/>
              <a:buFont typeface="StarSymbo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</a:pPr>
            <a:r>
              <a:rPr lang="es-UY"/>
              <a:t>Benín, RDC, Ghana,  Mozambique, Níger, Nigeria</a:t>
            </a:r>
          </a:p>
          <a:p>
            <a:pPr marL="431800" indent="-315913">
              <a:spcAft>
                <a:spcPts val="2038"/>
              </a:spcAft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</a:pPr>
            <a:r>
              <a:rPr lang="es-UY" b="1"/>
              <a:t>OFICINA de COORDINACIÓN REGIONAL de CENTROS:</a:t>
            </a:r>
          </a:p>
          <a:p>
            <a:pPr marL="431800" indent="-315913">
              <a:spcAft>
                <a:spcPts val="2038"/>
              </a:spcAft>
              <a:buSzPct val="45000"/>
              <a:buFont typeface="StarSymbo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</a:pPr>
            <a:r>
              <a:rPr lang="es-UY"/>
              <a:t>Angola</a:t>
            </a:r>
          </a:p>
          <a:p>
            <a:pPr marL="431800" indent="-315913">
              <a:spcAft>
                <a:spcPts val="2038"/>
              </a:spcAft>
              <a:buSzPct val="45000"/>
              <a:buFont typeface="StarSymbo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</a:pPr>
            <a:r>
              <a:rPr lang="es-UY"/>
              <a:t>Etiopía (proyección de nueva Embajada de Uruguay)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720725"/>
            <a:ext cx="9070975" cy="1262063"/>
          </a:xfrm>
          <a:ln/>
        </p:spPr>
        <p:txBody>
          <a:bodyPr tIns="42480"/>
          <a:lstStyle/>
          <a:p>
            <a: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4800" b="1">
                <a:solidFill>
                  <a:srgbClr val="000000"/>
                </a:solidFill>
              </a:rPr>
              <a:t>CENTROS DE PROMOCIÓN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384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indent="-334963" algn="ctr">
              <a:spcAft>
                <a:spcPct val="0"/>
              </a:spcAft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s-UY" sz="3200" b="1">
                <a:solidFill>
                  <a:srgbClr val="000000"/>
                </a:solidFill>
              </a:rPr>
              <a:t>Objetivos específicos de los Centros de Promoción para la Cooperación e Intercambio en África Subsahariana.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44463" y="0"/>
            <a:ext cx="9936162" cy="7415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3200">
                <a:solidFill>
                  <a:srgbClr val="000000"/>
                </a:solidFill>
              </a:rPr>
              <a:t>  </a:t>
            </a:r>
            <a:r>
              <a:rPr lang="es-UY" sz="2400">
                <a:solidFill>
                  <a:srgbClr val="000000"/>
                </a:solidFill>
              </a:rPr>
              <a:t>Acercar África Subsahariana a Uruguay, a través de la creación de un espacio que se constituya en una herramienta para el fomento de las relaciones de amistad recíprocas.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Impulsar el desarrollo global de las relaciones y promover todo tipo de actividades en el marco institucional, económico, científico, cultural, educativo, académico y de cooperación.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Facilitar el acceso a la información de las respectivas ciudadanías sobre las realidades de Uruguay y de los países de África Subsahariana – a través de las nuevas tecnologías de la información y de programas específicos para la población en su conjunto, con especial énfasis en escolares y juventud.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Promocionar las relaciones con Uruguay comopunto de referencia para la inserción en la región -Mercosur, América Latina-.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Elaboración de Bases de Datos con información exhaustiva sobre las empresas del país in situ, promoviendo a las empresas exportadoras uruguayas.  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-349250" y="1665288"/>
            <a:ext cx="86677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UY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-384175" y="242888"/>
            <a:ext cx="86677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UY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-360363" y="195263"/>
            <a:ext cx="866776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0" y="301625"/>
            <a:ext cx="10152063" cy="6970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Difundir información actualizada sobre productos y servicios uruguayos con posibilidades de intercambio y/o cooperación, así como atender las consultas de los actores interesados sobre la sociedad, economía y cultura de los países representados.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Programar y realizar encuentros en las áreas de interés a nivel nacional, regional e internacional, potenciar la colaboración y coordinación entre el sector público y el de la sociedad civil.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Realizar una labor de difusión, dentro del servicio de la acción exterior del Estado. Trasladando a los interesados la realidad y las oportunidades existentes en las sociedades africanas y sus mercados.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Asesorar a los interesados sobre el trabajo que desde los diferentes ámbitos se está desarrollando para el fomento de la internacionalización de Uruguay y los países de África Subsahariana.</a:t>
            </a:r>
          </a:p>
          <a:p>
            <a:pPr marL="336550" indent="-336550">
              <a:lnSpc>
                <a:spcPct val="100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es-UY" sz="2400">
              <a:solidFill>
                <a:srgbClr val="000000"/>
              </a:solidFill>
            </a:endParaRPr>
          </a:p>
          <a:p>
            <a:pPr marL="336550" indent="-336550">
              <a:lnSpc>
                <a:spcPct val="100000"/>
              </a:lnSpc>
              <a:buSzPct val="45000"/>
              <a:buFont typeface="StarSymbol" charset="0"/>
              <a:buChar char="➔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es-UY" sz="2400">
                <a:solidFill>
                  <a:srgbClr val="000000"/>
                </a:solidFill>
              </a:rPr>
              <a:t>  Apoyar la internacionalización, de las empresas uruguayas que ya actúan o tienen interés en actuar en África.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762</Words>
  <PresentationFormat>Personalizado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Times New Roman</vt:lpstr>
      <vt:lpstr>Arial</vt:lpstr>
      <vt:lpstr>Microsoft YaHei</vt:lpstr>
      <vt:lpstr>Droid Sans Fallback</vt:lpstr>
      <vt:lpstr>Segoe UI</vt:lpstr>
      <vt:lpstr>StarSymbol</vt:lpstr>
      <vt:lpstr>Tema de Office</vt:lpstr>
      <vt:lpstr>Tema de Office</vt:lpstr>
      <vt:lpstr>Tema de Office</vt:lpstr>
      <vt:lpstr>PLAN ESTRATÉGICO DE INSERCIÓN Y FORTALECIMIENTO DE LAS RELACIONES DE URUGUAY CON LOS PAÍSES DE ÁFRICA SUBSAHARIANA   2015 - 2019 </vt:lpstr>
      <vt:lpstr>Algunas cifras</vt:lpstr>
      <vt:lpstr>Factores de impulso económico</vt:lpstr>
      <vt:lpstr>INTEGRACIÓN REGIONAL Y ECONÓMICA</vt:lpstr>
      <vt:lpstr>ORGANISMOS MULTILATERALES</vt:lpstr>
      <vt:lpstr>Presencia de Uruguay en África 2015</vt:lpstr>
      <vt:lpstr>CENTROS DE PROMOCIÓN</vt:lpstr>
      <vt:lpstr>Diapositiva 8</vt:lpstr>
      <vt:lpstr>Diapositiva 9</vt:lpstr>
      <vt:lpstr> Centro Uruguay África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DE INSERCIÓN Y FORTALECIMIENTO DE LAS RELACIONES DE URUGUAY CON LOS PAÍSES DE ÁFRICA SUBSAHARIANA   2015 - 2019 </dc:title>
  <dc:creator>Usuario1</dc:creator>
  <cp:lastModifiedBy>Usuario1</cp:lastModifiedBy>
  <cp:revision>1</cp:revision>
  <cp:lastPrinted>2015-03-24T20:14:33Z</cp:lastPrinted>
  <dcterms:created xsi:type="dcterms:W3CDTF">2015-03-24T19:10:32Z</dcterms:created>
  <dcterms:modified xsi:type="dcterms:W3CDTF">2015-04-07T11:14:59Z</dcterms:modified>
</cp:coreProperties>
</file>