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96" r:id="rId2"/>
    <p:sldMasterId id="2147483840" r:id="rId3"/>
  </p:sldMasterIdLst>
  <p:notesMasterIdLst>
    <p:notesMasterId r:id="rId27"/>
  </p:notesMasterIdLst>
  <p:sldIdLst>
    <p:sldId id="256" r:id="rId4"/>
    <p:sldId id="257" r:id="rId5"/>
    <p:sldId id="277" r:id="rId6"/>
    <p:sldId id="260" r:id="rId7"/>
    <p:sldId id="278" r:id="rId8"/>
    <p:sldId id="261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67" r:id="rId17"/>
    <p:sldId id="282" r:id="rId18"/>
    <p:sldId id="283" r:id="rId19"/>
    <p:sldId id="284" r:id="rId20"/>
    <p:sldId id="285" r:id="rId21"/>
    <p:sldId id="273" r:id="rId22"/>
    <p:sldId id="281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796A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308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71083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n-US" smtClean="0"/>
              <a:t>El propósito del evento Connectathon es mostrar en funcionamiento la Historia Clínica Electrónica Nacional (HCEN) en el contexto clínico y como contribuye a una atención más segura e integral brindando información de salud del paciente en el momento y lugar que es requerida.</a:t>
            </a:r>
            <a:endParaRPr lang="es-UY" altLang="en-US" smtClean="0"/>
          </a:p>
          <a:p>
            <a:endParaRPr lang="es-ES" altLang="en-US" smtClean="0"/>
          </a:p>
          <a:p>
            <a:r>
              <a:rPr lang="es-ES" altLang="en-US" smtClean="0"/>
              <a:t>Para probar que existen las condiciones tecnológicas en el ecosistema de salud y es posible intercambiar y compartir datos clínicos en el marco de la HCEN.</a:t>
            </a:r>
            <a:endParaRPr lang="es-UY" altLang="en-US" smtClean="0"/>
          </a:p>
          <a:p>
            <a:r>
              <a:rPr lang="es-ES" altLang="en-US" smtClean="0"/>
              <a:t>Para generar un espacio de experiencia y conocimiento entre los actores del sistema de salud para con los componentes de integración de la Plataforma Salud.uy.</a:t>
            </a:r>
            <a:endParaRPr lang="es-UY" altLang="en-US" smtClean="0"/>
          </a:p>
          <a:p>
            <a:endParaRPr lang="es-UY" altLang="en-US" smtClean="0"/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52CC9AA-2190-4707-ABCA-7AF59EE09F20}" type="slidenum">
              <a:rPr lang="es-UY" altLang="es-ES" sz="1800"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s-UY" altLang="es-ES" sz="1800"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86824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8750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3836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065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817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529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9408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656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5784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451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816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274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733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9690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7868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38420-5CB5-45A9-85DB-C7A4DFF57E12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423200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C80EF-3654-4D53-8F8E-813411CA2C35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428974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5813" cy="584993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49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6F3A0-5EB8-417B-9B44-E5D9751563C1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9036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DBA0B4-98D4-445A-AFA5-23957E37ACE5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E2D4B6-2286-41CC-8495-6061CE608D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1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F26AC3-9A28-42FC-BA24-E73F8E880B11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DC669D-DEEA-48D0-8C5E-F0DCF6348E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751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3C4E68-ED73-4708-87F1-0926AC5C586E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BB9B78-FB87-488D-AE2B-DF694A3E55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499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1774DF-0D35-4BC4-B35A-213AAAA25DF3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639A10-FD2B-4FDE-9425-32B9C90F0E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702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0DC919-7B52-438D-8516-79ED067EBA49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5BA056-D27D-4B67-809C-8F17695184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345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A6CFE7-606F-43AE-A1E4-5D051EDCAFEA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A62DD5-AB44-4A15-BFCA-79CCFF3938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58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B431DD-D4B9-4CE0-8882-E40D2B8474CB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4C1BC-0E67-4C47-BBAA-AE5D6A1E77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4543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1FE63F-1ABB-4E69-8F19-C301564ECF3C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0475501-A4A1-42EA-AFE2-CA751973D2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9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B14D3-ECDA-4740-8C2E-966DC7106703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865429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18E1A6-68CF-4E3B-A4B0-9705661A0C8B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05DAAB-75E0-4377-B635-9C80B3B906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342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534BE6-5F6A-45B4-81DF-B25322154032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186F73-7C2C-4BD1-A94D-2596BE0756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2655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9E5D25A-4EA2-4097-9F38-A0186865D49C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BF5F67-F6B3-4F08-B70C-009EAA8678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658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Plantilla salud 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31270757-AD70-4A45-B551-1E7BF7CDFCD8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2F4A5B66-A03C-4E51-B7B8-90827D8017EB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744530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ED373BDA-D521-4A0A-8521-7D374A72C222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9B1DA977-1D5F-4D6A-9C25-F5E6281EAE6E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678218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C39DEEFD-54DF-4C87-8AB9-589A72C6668B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D52BEB6D-1CC4-420B-9300-46938D6C7A76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289305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EEB0DD99-EBDD-483A-8624-E92CDB095AF3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BF2A4D92-FCD2-422D-BAFA-B41E4E897822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627977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17655819-A6FB-4344-9903-34C48EB2290D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B13B780A-DF84-40D7-949F-E358A2C11D0F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1665392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58533F73-8475-43A7-95E9-611DDC6A400B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B57EE866-A130-408C-B8A9-06552F1B78DC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678897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75785070-93EB-4BFB-9324-E1D211488D61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14BB584E-F106-4B71-AC05-7D096F420881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15379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22637-8B1C-4545-ACC7-9CF657FA543A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0375365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575462B5-F027-4362-B1FD-1DA17EC8FA1E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9BFC2456-B673-4A61-9D5C-F75F92147296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270791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0D70BF2D-2FCD-4DE8-A8FD-48B42312560D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D5B721CD-634F-404F-8E62-0CC73E006140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908160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DF82179A-54AE-4C0D-ACC2-7B8EE6615D36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BFA03E0A-C2D6-49C9-AA63-4B97278BB34C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762404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5CE63E75-7E25-431A-9952-07C1FA54F0D8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hangingPunct="0">
              <a:defRPr/>
            </a:lvl1pPr>
          </a:lstStyle>
          <a:p>
            <a:pPr>
              <a:defRPr/>
            </a:pPr>
            <a:fld id="{B73CDDEE-CDD6-4B75-AD48-694A8D95F83A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421758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7013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6613" y="1600202"/>
            <a:ext cx="4038600" cy="45243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C64EA-243E-4873-9F10-6A81683122A0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42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64CBF-FE28-4A6C-94A8-A156F1FC74D6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64028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575E-4048-4793-9FE4-103B38EAB349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75914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E4A69-BF7A-42A1-BE51-19746882FF4C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221805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315F-4E39-4E49-A652-780E0975207D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376050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0755-EF1F-4E3F-AAC5-5492303C0AE5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  <p:extLst>
      <p:ext uri="{BB962C8B-B14F-4D97-AF65-F5344CB8AC3E}">
        <p14:creationId xmlns:p14="http://schemas.microsoft.com/office/powerpoint/2010/main" val="1608674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6988"/>
            <a:ext cx="6338888" cy="571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Pulse para editar el formato del texto de título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Pulse para editar el formato de esquema del texto</a:t>
            </a:r>
          </a:p>
          <a:p>
            <a:pPr lvl="1"/>
            <a:r>
              <a:rPr lang="en-GB" altLang="en-US" smtClean="0"/>
              <a:t>Segundo nivel del esquema</a:t>
            </a:r>
          </a:p>
          <a:p>
            <a:pPr lvl="2"/>
            <a:r>
              <a:rPr lang="en-GB" altLang="en-US" smtClean="0"/>
              <a:t>Tercer nivel del esquema</a:t>
            </a:r>
          </a:p>
          <a:p>
            <a:pPr lvl="3"/>
            <a:r>
              <a:rPr lang="en-GB" altLang="en-US" smtClean="0"/>
              <a:t>Cuarto nivel del esquema</a:t>
            </a:r>
          </a:p>
          <a:p>
            <a:pPr lvl="4"/>
            <a:r>
              <a:rPr lang="en-GB" altLang="en-US" smtClean="0"/>
              <a:t>Quinto nivel del esquema</a:t>
            </a:r>
          </a:p>
          <a:p>
            <a:pPr lvl="4"/>
            <a:r>
              <a:rPr lang="en-GB" altLang="en-US" smtClean="0"/>
              <a:t>Sexto nivel del esquema</a:t>
            </a:r>
          </a:p>
          <a:p>
            <a:pPr lvl="4"/>
            <a:r>
              <a:rPr lang="en-GB" altLang="en-US" smtClean="0"/>
              <a:t>Séptimo nivel del esquema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s-UY" altLang="en-US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04B62790-FE4F-4B76-BE60-CADA864237EF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cs typeface="DejaVu Sans" panose="020B0603030804020204" pitchFamily="34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defRPr>
            </a:lvl1pPr>
          </a:lstStyle>
          <a:p>
            <a:pPr>
              <a:defRPr/>
            </a:pPr>
            <a:fld id="{B3779C78-1AB5-4F8E-8D64-DE829F81DCF0}" type="datetimeFigureOut">
              <a:rPr lang="es-UY"/>
              <a:pPr>
                <a:defRPr/>
              </a:pPr>
              <a:t>06/05/2016</a:t>
            </a:fld>
            <a:endParaRPr lang="es-E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</a:defRPr>
            </a:lvl1pPr>
          </a:lstStyle>
          <a:p>
            <a:pPr>
              <a:defRPr/>
            </a:pPr>
            <a:fld id="{08C0A54A-A9D2-48ED-8D88-BF9E285E03A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título del patrón</a:t>
            </a:r>
            <a:endParaRPr lang="es-UY" altLang="en-US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s-UY" alt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4EF6FB-C4F3-4835-8849-61937AA96320}" type="datetimeFigureOut">
              <a:rPr lang="es-UY"/>
              <a:pPr>
                <a:defRPr/>
              </a:pPr>
              <a:t>06/05/2016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2D9452-C835-4D54-B174-97787A1D311B}" type="slidenum">
              <a:rPr lang="es-UY" altLang="en-US"/>
              <a:pPr>
                <a:defRPr/>
              </a:pPr>
              <a:t>‹Nº›</a:t>
            </a:fld>
            <a:endParaRPr lang="es-UY" altLang="en-US"/>
          </a:p>
        </p:txBody>
      </p:sp>
      <p:pic>
        <p:nvPicPr>
          <p:cNvPr id="3079" name="6 Imagen" descr="Plantilla salud 02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wmf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763713" y="2133600"/>
            <a:ext cx="7127875" cy="3311525"/>
          </a:xfrm>
          <a:prstGeom prst="roundRect">
            <a:avLst>
              <a:gd name="adj" fmla="val 16667"/>
            </a:avLst>
          </a:prstGeom>
          <a:noFill/>
          <a:ln w="4428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CuadroTexto 5"/>
          <p:cNvSpPr txBox="1">
            <a:spLocks noChangeArrowheads="1"/>
          </p:cNvSpPr>
          <p:nvPr/>
        </p:nvSpPr>
        <p:spPr bwMode="auto">
          <a:xfrm>
            <a:off x="2663825" y="4437063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UY" altLang="en-US" sz="3600">
                <a:solidFill>
                  <a:srgbClr val="0070C0"/>
                </a:solidFill>
              </a:rPr>
              <a:t>5 de Mayo de 2016</a:t>
            </a:r>
            <a:endParaRPr lang="en-US" altLang="en-US" sz="3600">
              <a:solidFill>
                <a:srgbClr val="0070C0"/>
              </a:solidFill>
            </a:endParaRPr>
          </a:p>
        </p:txBody>
      </p:sp>
      <p:pic>
        <p:nvPicPr>
          <p:cNvPr id="2765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876550"/>
            <a:ext cx="7056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683568" y="1979613"/>
            <a:ext cx="8208962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s-UY" altLang="en-US" sz="2800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Nivel 1</a:t>
            </a:r>
            <a:r>
              <a:rPr lang="es-UY" altLang="en-US" sz="2800" i="1" dirty="0" smtClean="0">
                <a:solidFill>
                  <a:srgbClr val="0796A9"/>
                </a:solidFill>
                <a:cs typeface="DejaVu Sans" panose="020B0603030804020204" pitchFamily="34" charset="0"/>
              </a:rPr>
              <a:t> </a:t>
            </a:r>
            <a:r>
              <a:rPr lang="es-UY" altLang="en-US" sz="2800" i="1" dirty="0" smtClean="0">
                <a:solidFill>
                  <a:srgbClr val="0070C0"/>
                </a:solidFill>
                <a:cs typeface="DejaVu Sans" panose="020B0603030804020204" pitchFamily="34" charset="0"/>
              </a:rPr>
              <a:t>- Puede conectar con la Plataforma de S.uy y utilizar el INUS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s-UY" altLang="en-US" sz="2800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Nivel 2</a:t>
            </a:r>
            <a:r>
              <a:rPr lang="es-UY" altLang="en-US" sz="2800" i="1" dirty="0" smtClean="0">
                <a:solidFill>
                  <a:srgbClr val="0070C0"/>
                </a:solidFill>
                <a:cs typeface="DejaVu Sans" panose="020B0603030804020204" pitchFamily="34" charset="0"/>
              </a:rPr>
              <a:t> – Sus aplicaciones generan documentos clínicos de acuerdo a los estándares y pueden compartir sus documentos con los otros prestadores (ver y ser vistos)</a:t>
            </a:r>
          </a:p>
          <a:p>
            <a:pPr eaLnBrk="1" hangingPunct="1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s-UY" altLang="en-US" sz="2800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Nivel 3</a:t>
            </a:r>
            <a:r>
              <a:rPr lang="es-UY" altLang="en-US" sz="2800" i="1" dirty="0" smtClean="0">
                <a:solidFill>
                  <a:srgbClr val="0070C0"/>
                </a:solidFill>
                <a:cs typeface="DejaVu Sans" panose="020B0603030804020204" pitchFamily="34" charset="0"/>
              </a:rPr>
              <a:t> – Pueden utilizar los servicios avanzados de la Plataforma S.uy (Servicios Terminológicos, </a:t>
            </a:r>
            <a:r>
              <a:rPr lang="es-UY" altLang="en-US" sz="2800" i="1" dirty="0" err="1" smtClean="0">
                <a:solidFill>
                  <a:srgbClr val="0070C0"/>
                </a:solidFill>
                <a:cs typeface="DejaVu Sans" panose="020B0603030804020204" pitchFamily="34" charset="0"/>
              </a:rPr>
              <a:t>Rucaf</a:t>
            </a:r>
            <a:r>
              <a:rPr lang="es-UY" altLang="en-US" sz="2800" i="1" dirty="0" smtClean="0">
                <a:solidFill>
                  <a:srgbClr val="0070C0"/>
                </a:solidFill>
                <a:cs typeface="DejaVu Sans" panose="020B0603030804020204" pitchFamily="34" charset="0"/>
              </a:rPr>
              <a:t> </a:t>
            </a:r>
            <a:r>
              <a:rPr lang="es-UY" altLang="en-US" sz="2800" i="1" dirty="0" err="1" smtClean="0">
                <a:solidFill>
                  <a:srgbClr val="0070C0"/>
                </a:solidFill>
                <a:cs typeface="DejaVu Sans" panose="020B0603030804020204" pitchFamily="34" charset="0"/>
              </a:rPr>
              <a:t>etc</a:t>
            </a:r>
            <a:r>
              <a:rPr lang="es-UY" altLang="en-US" sz="2800" i="1" dirty="0" smtClean="0">
                <a:solidFill>
                  <a:srgbClr val="0070C0"/>
                </a:solidFill>
                <a:cs typeface="DejaVu Sans" panose="020B0603030804020204" pitchFamily="34" charset="0"/>
              </a:rPr>
              <a:t>)</a:t>
            </a:r>
          </a:p>
          <a:p>
            <a:pPr marL="0" indent="0" eaLnBrk="1" hangingPunct="1">
              <a:spcBef>
                <a:spcPts val="800"/>
              </a:spcBef>
              <a:defRPr/>
            </a:pPr>
            <a:endParaRPr lang="es-UY" altLang="en-US" sz="3200" i="1" dirty="0" smtClean="0">
              <a:solidFill>
                <a:srgbClr val="0070C0"/>
              </a:solidFill>
              <a:cs typeface="DejaVu Sans" panose="020B0603030804020204" pitchFamily="34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es-ES" altLang="en-US" sz="4000" b="1">
              <a:solidFill>
                <a:srgbClr val="01509B"/>
              </a:solidFill>
              <a:latin typeface="Arial" panose="020B0604020202020204" pitchFamily="34" charset="0"/>
            </a:endParaRPr>
          </a:p>
        </p:txBody>
      </p:sp>
      <p:pic>
        <p:nvPicPr>
          <p:cNvPr id="45060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056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Connectath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2843213" y="-63500"/>
            <a:ext cx="3889375" cy="6924675"/>
          </a:xfrm>
          <a:prstGeom prst="rect">
            <a:avLst/>
          </a:prstGeom>
          <a:solidFill>
            <a:srgbClr val="0066FF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Prestadores de Salud</a:t>
            </a:r>
            <a:b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</a:br>
            <a:endParaRPr lang="es-UY" sz="20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Asociación Española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ASSE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Blue Cross &amp; Blue </a:t>
            </a: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Shield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BPS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CASMU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Circulo Católico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COSEM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CRAME/</a:t>
            </a: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Mautone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CUDAM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FEMI 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–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(CAMEC y COMEPA)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Hospital de Clínicas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Hospital 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Evangélico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Hosp.Italiano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Bs.As</a:t>
            </a:r>
            <a:endParaRPr lang="es-UY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Hospital Militar 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-Médica Uruguaya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MP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-SEMM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-SMI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-SUAT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-UCM</a:t>
            </a:r>
          </a:p>
        </p:txBody>
      </p:sp>
      <p:sp>
        <p:nvSpPr>
          <p:cNvPr id="48132" name="Oval 7"/>
          <p:cNvSpPr>
            <a:spLocks noChangeArrowheads="1"/>
          </p:cNvSpPr>
          <p:nvPr/>
        </p:nvSpPr>
        <p:spPr bwMode="auto">
          <a:xfrm>
            <a:off x="6011863" y="5516563"/>
            <a:ext cx="1223962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UY" altLang="en-US" sz="60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21</a:t>
            </a:r>
            <a:endParaRPr lang="es-ES" altLang="en-US" sz="6000" b="1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onnectathon2006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1908175" y="476250"/>
            <a:ext cx="4392613" cy="2986088"/>
          </a:xfrm>
          <a:prstGeom prst="rect">
            <a:avLst/>
          </a:prstGeom>
          <a:solidFill>
            <a:srgbClr val="339966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s-UY" sz="2400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Estado</a:t>
            </a:r>
            <a: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/>
            </a:r>
            <a:b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</a:br>
            <a:endParaRPr lang="es-UY" sz="24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MSP / OPP / </a:t>
            </a: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CDe</a:t>
            </a:r>
            <a:endParaRPr lang="es-UY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FNR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CHLCC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Universidad de la 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República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Fundaci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ó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n TICSALUT 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(Espa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ñ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a)</a:t>
            </a:r>
            <a:endParaRPr lang="es-UY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Salud.uy / HCEO 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Salud.uy / RIDI</a:t>
            </a:r>
          </a:p>
        </p:txBody>
      </p:sp>
      <p:sp>
        <p:nvSpPr>
          <p:cNvPr id="47108" name="Oval 8"/>
          <p:cNvSpPr>
            <a:spLocks noChangeArrowheads="1"/>
          </p:cNvSpPr>
          <p:nvPr/>
        </p:nvSpPr>
        <p:spPr bwMode="auto">
          <a:xfrm>
            <a:off x="5435600" y="2849563"/>
            <a:ext cx="1223963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UY" altLang="en-US" sz="60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</a:t>
            </a:r>
            <a:endParaRPr lang="es-ES" altLang="en-US" sz="6000" b="1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CuadroTexto"/>
          <p:cNvSpPr txBox="1"/>
          <p:nvPr/>
        </p:nvSpPr>
        <p:spPr>
          <a:xfrm>
            <a:off x="755650" y="1268413"/>
            <a:ext cx="7993063" cy="1066800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4400" eaLnBrk="1" hangingPunct="1">
              <a:defRPr/>
            </a:pPr>
            <a:r>
              <a:rPr lang="es-UY" sz="3200" b="1" smtClean="0">
                <a:solidFill>
                  <a:srgbClr val="FFFFFF"/>
                </a:solidFill>
                <a:cs typeface="Arial"/>
              </a:rPr>
              <a:t>Los Abetos</a:t>
            </a:r>
          </a:p>
          <a:p>
            <a:pPr algn="ctr" defTabSz="914400" eaLnBrk="1" hangingPunct="1">
              <a:defRPr/>
            </a:pPr>
            <a:r>
              <a:rPr lang="es-UY" sz="3200" b="1" smtClean="0">
                <a:solidFill>
                  <a:srgbClr val="FFFFFF"/>
                </a:solidFill>
                <a:cs typeface="Arial"/>
              </a:rPr>
              <a:t>Complejo LATU</a:t>
            </a:r>
            <a:endParaRPr lang="es-ES" sz="3200" b="1" smtClean="0">
              <a:solidFill>
                <a:srgbClr val="FFFFFF"/>
              </a:solidFill>
              <a:cs typeface="Arial"/>
            </a:endParaRPr>
          </a:p>
        </p:txBody>
      </p:sp>
      <p:pic>
        <p:nvPicPr>
          <p:cNvPr id="49155" name="Picture 27" descr="Connectath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24384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8" descr="ihe_ev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2700338" y="490538"/>
            <a:ext cx="4679950" cy="5602287"/>
          </a:xfrm>
          <a:prstGeom prst="rect">
            <a:avLst/>
          </a:prstGeom>
          <a:solidFill>
            <a:srgbClr val="FF9933">
              <a:alpha val="8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s-UY" sz="2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Proveedores</a:t>
            </a:r>
            <a: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/>
            </a:r>
            <a:br>
              <a:rPr lang="es-UY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</a:br>
            <a:endParaRPr lang="es-UY" sz="2400" b="1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ADN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An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á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lisis 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y Desarrollo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Apraful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BIOERIX</a:t>
            </a:r>
          </a:p>
          <a:p>
            <a:pPr defTabSz="914400" eaLnBrk="1" hangingPunct="1"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-BULL/ </a:t>
            </a: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Intersystem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(USA-Chile)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Conatel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/ MV </a:t>
            </a:r>
            <a:r>
              <a:rPr lang="es-UY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Brasil)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Femi</a:t>
            </a: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Salud 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Digital</a:t>
            </a: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Genexus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Consulting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buFontTx/>
              <a:buChar char="-"/>
              <a:defRPr/>
            </a:pPr>
            <a:r>
              <a:rPr lang="es-UY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Geocom</a:t>
            </a:r>
            <a:endParaRPr lang="es-UY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-IBM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-IN2 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(Espa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ñ</a:t>
            </a:r>
            <a:r>
              <a:rPr lang="es-UY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a)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-ISAZA</a:t>
            </a:r>
          </a:p>
          <a:p>
            <a:pPr defTabSz="914400" eaLnBrk="1" hangingPunct="1">
              <a:defRPr/>
            </a:pPr>
            <a:r>
              <a:rPr lang="es-UY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-Universal Soluciones</a:t>
            </a:r>
          </a:p>
          <a:p>
            <a:pPr defTabSz="914400" eaLnBrk="1" hangingPunct="1">
              <a:defRPr/>
            </a:pP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-</a:t>
            </a:r>
            <a:r>
              <a:rPr lang="es-UY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WebMHC</a:t>
            </a:r>
            <a:r>
              <a:rPr lang="es-UY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 </a:t>
            </a:r>
            <a:r>
              <a:rPr lang="es-UY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  <a:cs typeface="Arial"/>
              </a:rPr>
              <a:t>(Argentina) </a:t>
            </a:r>
          </a:p>
          <a:p>
            <a:pPr defTabSz="914400" eaLnBrk="1" hangingPunct="1">
              <a:defRPr/>
            </a:pPr>
            <a:endParaRPr lang="es-UY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  <a:p>
            <a:pPr defTabSz="914400" eaLnBrk="1" hangingPunct="1">
              <a:defRPr/>
            </a:pPr>
            <a:endParaRPr lang="es-UY" sz="1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  <a:cs typeface="Arial"/>
            </a:endParaRPr>
          </a:p>
        </p:txBody>
      </p:sp>
      <p:sp>
        <p:nvSpPr>
          <p:cNvPr id="49158" name="Oval 32"/>
          <p:cNvSpPr>
            <a:spLocks noChangeArrowheads="1"/>
          </p:cNvSpPr>
          <p:nvPr/>
        </p:nvSpPr>
        <p:spPr bwMode="auto">
          <a:xfrm>
            <a:off x="6156325" y="4868863"/>
            <a:ext cx="1223963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0"/>
              </a:spcBef>
              <a:buFontTx/>
              <a:buNone/>
            </a:pPr>
            <a:r>
              <a:rPr lang="es-UY" altLang="en-US" sz="6000" b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14</a:t>
            </a:r>
            <a:endParaRPr lang="es-ES" altLang="en-US" sz="6000" b="1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8359776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"/>
            <a:ext cx="9144000" cy="63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807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2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r="3780"/>
          <a:stretch>
            <a:fillRect/>
          </a:stretch>
        </p:blipFill>
        <p:spPr>
          <a:xfrm>
            <a:off x="0" y="-578550"/>
            <a:ext cx="8964487" cy="7436550"/>
          </a:xfrm>
        </p:spPr>
      </p:pic>
    </p:spTree>
    <p:extLst>
      <p:ext uri="{BB962C8B-B14F-4D97-AF65-F5344CB8AC3E}">
        <p14:creationId xmlns:p14="http://schemas.microsoft.com/office/powerpoint/2010/main" val="269804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8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8"/>
            <a:ext cx="9144000" cy="68509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19250" y="2276475"/>
            <a:ext cx="8208963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UY" altLang="en-US" sz="28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Porqué la Conectatón ?</a:t>
            </a:r>
          </a:p>
          <a:p>
            <a:pPr marL="514350" indent="-51435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s-UY" altLang="en-US" sz="2800" i="1" dirty="0" smtClean="0">
              <a:solidFill>
                <a:srgbClr val="00B050"/>
              </a:solidFill>
              <a:cs typeface="DejaVu Sans" panose="020B0603030804020204" pitchFamily="34" charset="0"/>
            </a:endParaRPr>
          </a:p>
          <a:p>
            <a:pPr marL="514350" indent="-51435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UY" altLang="en-US" sz="28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Que es la Conectatón ?</a:t>
            </a:r>
          </a:p>
          <a:p>
            <a:pPr marL="514350" indent="-51435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endParaRPr lang="es-UY" altLang="en-US" sz="2800" i="1" dirty="0" smtClean="0">
              <a:solidFill>
                <a:srgbClr val="00B050"/>
              </a:solidFill>
              <a:cs typeface="DejaVu Sans" panose="020B0603030804020204" pitchFamily="34" charset="0"/>
            </a:endParaRPr>
          </a:p>
          <a:p>
            <a:pPr marL="514350" indent="-51435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+mj-lt"/>
              <a:buAutoNum type="arabicPeriod"/>
              <a:defRPr/>
            </a:pPr>
            <a:r>
              <a:rPr lang="es-UY" altLang="en-US" sz="28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Los Resultados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s-UY" altLang="en-US" sz="2800" i="1" dirty="0" smtClean="0">
              <a:solidFill>
                <a:srgbClr val="00B050"/>
              </a:solidFill>
              <a:cs typeface="DejaVu Sans" panose="020B0603030804020204" pitchFamily="34" charset="0"/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1187450" y="765175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s-ES" altLang="en-US" sz="2800" b="1">
                <a:solidFill>
                  <a:srgbClr val="01509B"/>
                </a:solidFill>
                <a:latin typeface="Arial" panose="020B0604020202020204" pitchFamily="34" charset="0"/>
              </a:rPr>
              <a:t>Resultados de la Jornada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3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250825" y="490538"/>
            <a:ext cx="8229600" cy="1143000"/>
          </a:xfrm>
        </p:spPr>
        <p:txBody>
          <a:bodyPr/>
          <a:lstStyle/>
          <a:p>
            <a:pPr eaLnBrk="1" hangingPunct="1"/>
            <a:r>
              <a:rPr lang="es-UY" altLang="en-US" smtClean="0">
                <a:solidFill>
                  <a:srgbClr val="0070C0"/>
                </a:solidFill>
              </a:rPr>
              <a:t>Resultados</a:t>
            </a:r>
            <a:endParaRPr lang="en-US" altLang="en-US" smtClean="0">
              <a:solidFill>
                <a:srgbClr val="0070C0"/>
              </a:solidFill>
            </a:endParaRPr>
          </a:p>
        </p:txBody>
      </p:sp>
      <p:sp>
        <p:nvSpPr>
          <p:cNvPr id="68611" name="Marcador de contenido 1"/>
          <p:cNvSpPr>
            <a:spLocks noGrp="1"/>
          </p:cNvSpPr>
          <p:nvPr>
            <p:ph idx="1"/>
          </p:nvPr>
        </p:nvSpPr>
        <p:spPr>
          <a:xfrm>
            <a:off x="927100" y="16335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Organizaciones: 40</a:t>
            </a:r>
          </a:p>
          <a:p>
            <a:pPr eaLnBrk="1" hangingPunct="1"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Prestadores Integrales: 14 + 1</a:t>
            </a:r>
          </a:p>
          <a:p>
            <a:pPr eaLnBrk="1" hangingPunct="1"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Seguros: 2</a:t>
            </a:r>
          </a:p>
          <a:p>
            <a:pPr eaLnBrk="1" hangingPunct="1"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Emergencias Móviles: 3</a:t>
            </a:r>
          </a:p>
          <a:p>
            <a:pPr eaLnBrk="1" hangingPunct="1"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Proveedores de Soluciones: 14</a:t>
            </a:r>
          </a:p>
          <a:p>
            <a:pPr eaLnBrk="1" hangingPunct="1">
              <a:defRPr/>
            </a:pP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Otros: 6</a:t>
            </a:r>
          </a:p>
          <a:p>
            <a:pPr eaLnBrk="1" hangingPunct="1">
              <a:defRPr/>
            </a:pPr>
            <a:endParaRPr lang="es-UY" altLang="en-US" dirty="0" smtClean="0"/>
          </a:p>
          <a:p>
            <a:pPr eaLnBrk="1" hangingPunct="1">
              <a:defRPr/>
            </a:pPr>
            <a:endParaRPr lang="es-UY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Título"/>
          <p:cNvSpPr>
            <a:spLocks noGrp="1"/>
          </p:cNvSpPr>
          <p:nvPr>
            <p:ph type="title"/>
          </p:nvPr>
        </p:nvSpPr>
        <p:spPr>
          <a:xfrm>
            <a:off x="468313" y="198438"/>
            <a:ext cx="8229600" cy="1143000"/>
          </a:xfrm>
        </p:spPr>
        <p:txBody>
          <a:bodyPr/>
          <a:lstStyle/>
          <a:p>
            <a:pPr eaLnBrk="1" hangingPunct="1"/>
            <a:r>
              <a:rPr lang="es-UY" altLang="en-US" dirty="0" smtClean="0">
                <a:solidFill>
                  <a:srgbClr val="0070C0"/>
                </a:solidFill>
              </a:rPr>
              <a:t>Resultados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68611" name="Marcador de contenido 1"/>
          <p:cNvSpPr>
            <a:spLocks noGrp="1"/>
          </p:cNvSpPr>
          <p:nvPr>
            <p:ph idx="1"/>
          </p:nvPr>
        </p:nvSpPr>
        <p:spPr>
          <a:xfrm>
            <a:off x="773113" y="1212850"/>
            <a:ext cx="3932237" cy="4664075"/>
          </a:xfrm>
          <a:ln w="19050"/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es-UY" altLang="en-US" dirty="0" smtClean="0">
                <a:solidFill>
                  <a:srgbClr val="0070C0"/>
                </a:solidFill>
              </a:rPr>
              <a:t>Organizaciones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UY" altLang="en-US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Nivel </a:t>
            </a:r>
            <a:r>
              <a:rPr lang="es-UY" altLang="en-US" i="1" dirty="0">
                <a:solidFill>
                  <a:srgbClr val="92D050"/>
                </a:solidFill>
                <a:cs typeface="DejaVu Sans" panose="020B0603030804020204" pitchFamily="34" charset="0"/>
              </a:rPr>
              <a:t>1</a:t>
            </a:r>
            <a:r>
              <a:rPr lang="es-UY" altLang="en-US" i="1" dirty="0" smtClean="0">
                <a:solidFill>
                  <a:srgbClr val="92D050"/>
                </a:solidFill>
              </a:rPr>
              <a:t>:</a:t>
            </a: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UY" alt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39/40  97,5%</a:t>
            </a:r>
            <a:endParaRPr lang="es-UY" altLang="en-US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UY" altLang="en-US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Nivel </a:t>
            </a:r>
            <a:r>
              <a:rPr lang="es-UY" altLang="en-US" i="1" dirty="0">
                <a:solidFill>
                  <a:srgbClr val="92D050"/>
                </a:solidFill>
                <a:cs typeface="DejaVu Sans" panose="020B0603030804020204" pitchFamily="34" charset="0"/>
              </a:rPr>
              <a:t>2</a:t>
            </a:r>
            <a:r>
              <a:rPr lang="es-UY" altLang="en-US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: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31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/40 77,5%</a:t>
            </a: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s-UY" altLang="en-US" i="1" dirty="0">
                <a:solidFill>
                  <a:srgbClr val="92D050"/>
                </a:solidFill>
                <a:cs typeface="DejaVu Sans" panose="020B0603030804020204" pitchFamily="34" charset="0"/>
              </a:rPr>
              <a:t>Nivel </a:t>
            </a:r>
            <a:r>
              <a:rPr lang="es-UY" altLang="en-US" i="1" dirty="0" smtClean="0">
                <a:solidFill>
                  <a:srgbClr val="92D050"/>
                </a:solidFill>
                <a:cs typeface="DejaVu Sans" panose="020B0603030804020204" pitchFamily="34" charset="0"/>
              </a:rPr>
              <a:t>3: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26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/40  </a:t>
            </a:r>
            <a:r>
              <a:rPr lang="es-UY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5,0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%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hangingPunct="1">
              <a:defRPr/>
            </a:pPr>
            <a:endParaRPr lang="es-UY" altLang="en-US" dirty="0" smtClean="0"/>
          </a:p>
          <a:p>
            <a:pPr eaLnBrk="1" hangingPunct="1">
              <a:defRPr/>
            </a:pPr>
            <a:endParaRPr lang="es-UY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</p:txBody>
      </p:sp>
      <p:sp>
        <p:nvSpPr>
          <p:cNvPr id="4" name="Marcador de contenido 1"/>
          <p:cNvSpPr txBox="1">
            <a:spLocks/>
          </p:cNvSpPr>
          <p:nvPr/>
        </p:nvSpPr>
        <p:spPr bwMode="auto">
          <a:xfrm>
            <a:off x="4705350" y="1204913"/>
            <a:ext cx="43576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Font typeface="Arial" panose="020B0604020202020204" pitchFamily="34" charset="0"/>
              <a:buNone/>
              <a:defRPr/>
            </a:pPr>
            <a:r>
              <a:rPr lang="es-UY" altLang="en-US" dirty="0" smtClean="0">
                <a:solidFill>
                  <a:srgbClr val="0070C0"/>
                </a:solidFill>
              </a:rPr>
              <a:t>Prestadores</a:t>
            </a:r>
          </a:p>
          <a:p>
            <a:pPr marL="0" indent="0" defTabSz="914400" eaLnBrk="1" hangingPunct="1">
              <a:buNone/>
              <a:defRPr/>
            </a:pPr>
            <a:r>
              <a:rPr lang="es-UY" altLang="en-US" i="1" dirty="0" smtClean="0">
                <a:solidFill>
                  <a:srgbClr val="92D050"/>
                </a:solidFill>
              </a:rPr>
              <a:t>Nivel 1: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14/14 </a:t>
            </a:r>
            <a:r>
              <a:rPr lang="es-UY" altLang="en-US" dirty="0" smtClean="0">
                <a:solidFill>
                  <a:srgbClr val="00B050"/>
                </a:solidFill>
              </a:rPr>
              <a:t>2.919.000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endParaRPr lang="es-UY" altLang="en-US" i="1" dirty="0">
              <a:solidFill>
                <a:srgbClr val="92D050"/>
              </a:solidFill>
            </a:endParaRPr>
          </a:p>
          <a:p>
            <a:pPr marL="0" indent="0" defTabSz="914400" eaLnBrk="1" hangingPunct="1">
              <a:buNone/>
              <a:defRPr/>
            </a:pPr>
            <a:r>
              <a:rPr lang="es-UY" altLang="en-US" i="1" dirty="0" smtClean="0">
                <a:solidFill>
                  <a:srgbClr val="92D050"/>
                </a:solidFill>
              </a:rPr>
              <a:t>Nivel </a:t>
            </a:r>
            <a:r>
              <a:rPr lang="es-UY" altLang="en-US" i="1" dirty="0">
                <a:solidFill>
                  <a:srgbClr val="92D050"/>
                </a:solidFill>
              </a:rPr>
              <a:t>2</a:t>
            </a:r>
            <a:r>
              <a:rPr lang="es-UY" altLang="en-US" i="1" dirty="0" smtClean="0">
                <a:solidFill>
                  <a:srgbClr val="92D050"/>
                </a:solidFill>
              </a:rPr>
              <a:t>: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/14 </a:t>
            </a:r>
            <a:r>
              <a:rPr lang="es-UY" altLang="en-US" dirty="0" smtClean="0">
                <a:solidFill>
                  <a:srgbClr val="00B050"/>
                </a:solidFill>
              </a:rPr>
              <a:t>2</a:t>
            </a:r>
            <a:r>
              <a:rPr lang="es-UY" altLang="en-US" dirty="0" smtClean="0">
                <a:solidFill>
                  <a:srgbClr val="00B050"/>
                </a:solidFill>
              </a:rPr>
              <a:t>.731.000</a:t>
            </a:r>
            <a:endParaRPr lang="es-UY" altLang="en-US" dirty="0" smtClean="0">
              <a:solidFill>
                <a:srgbClr val="00B050"/>
              </a:solidFill>
            </a:endParaRPr>
          </a:p>
          <a:p>
            <a:pPr marL="0" indent="0" defTabSz="914400" eaLnBrk="1" hangingPunct="1">
              <a:buNone/>
              <a:defRPr/>
            </a:pP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defTabSz="914400" eaLnBrk="1" hangingPunct="1">
              <a:buNone/>
              <a:defRPr/>
            </a:pPr>
            <a:r>
              <a:rPr lang="es-UY" altLang="en-US" i="1" dirty="0">
                <a:solidFill>
                  <a:srgbClr val="92D050"/>
                </a:solidFill>
              </a:rPr>
              <a:t>Nivel </a:t>
            </a:r>
            <a:r>
              <a:rPr lang="es-UY" altLang="en-US" i="1" dirty="0" smtClean="0">
                <a:solidFill>
                  <a:srgbClr val="92D050"/>
                </a:solidFill>
              </a:rPr>
              <a:t>3: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r>
              <a:rPr lang="es-UY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/14 </a:t>
            </a:r>
            <a:r>
              <a:rPr lang="es-UY" altLang="en-US" dirty="0" smtClean="0">
                <a:solidFill>
                  <a:srgbClr val="00B050"/>
                </a:solidFill>
              </a:rPr>
              <a:t>2</a:t>
            </a:r>
            <a:r>
              <a:rPr lang="es-UY" altLang="en-US" dirty="0" smtClean="0">
                <a:solidFill>
                  <a:srgbClr val="00B050"/>
                </a:solidFill>
              </a:rPr>
              <a:t>.289.000</a:t>
            </a:r>
            <a:endParaRPr lang="es-UY" alt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 eaLnBrk="1" hangingPunct="1">
              <a:defRPr/>
            </a:pPr>
            <a:endParaRPr lang="es-UY" altLang="en-US" dirty="0" smtClean="0"/>
          </a:p>
          <a:p>
            <a:pPr defTabSz="914400" eaLnBrk="1" hangingPunct="1">
              <a:defRPr/>
            </a:pPr>
            <a:endParaRPr lang="es-UY" altLang="en-US" dirty="0" smtClean="0"/>
          </a:p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  <a:p>
            <a:pPr marL="0" indent="0" defTabSz="914400" eaLnBrk="1" hangingPunct="1">
              <a:buFont typeface="Arial" panose="020B0604020202020204" pitchFamily="34" charset="0"/>
              <a:buNone/>
              <a:defRPr/>
            </a:pPr>
            <a:endParaRPr lang="es-UY" altLang="en-US" dirty="0" smtClean="0"/>
          </a:p>
        </p:txBody>
      </p:sp>
      <p:sp>
        <p:nvSpPr>
          <p:cNvPr id="2" name="Elipse 1"/>
          <p:cNvSpPr/>
          <p:nvPr/>
        </p:nvSpPr>
        <p:spPr>
          <a:xfrm>
            <a:off x="380429" y="2636912"/>
            <a:ext cx="8728075" cy="12239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611188" y="1204913"/>
            <a:ext cx="4032820" cy="474503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ángulo 6"/>
          <p:cNvSpPr/>
          <p:nvPr/>
        </p:nvSpPr>
        <p:spPr>
          <a:xfrm>
            <a:off x="4705350" y="1196975"/>
            <a:ext cx="4268788" cy="475297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  <p:bldP spid="4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1"/>
          <p:cNvSpPr>
            <a:spLocks noChangeArrowheads="1"/>
          </p:cNvSpPr>
          <p:nvPr/>
        </p:nvSpPr>
        <p:spPr bwMode="auto">
          <a:xfrm>
            <a:off x="1259632" y="1777532"/>
            <a:ext cx="7127875" cy="3311525"/>
          </a:xfrm>
          <a:prstGeom prst="roundRect">
            <a:avLst>
              <a:gd name="adj" fmla="val 16667"/>
            </a:avLst>
          </a:prstGeom>
          <a:noFill/>
          <a:ln w="44280" cap="sq">
            <a:solidFill>
              <a:srgbClr val="385D8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7651" name="CuadroTexto 5"/>
          <p:cNvSpPr txBox="1">
            <a:spLocks noChangeArrowheads="1"/>
          </p:cNvSpPr>
          <p:nvPr/>
        </p:nvSpPr>
        <p:spPr bwMode="auto">
          <a:xfrm>
            <a:off x="2051720" y="3720928"/>
            <a:ext cx="5327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UY" altLang="en-US" sz="3600" dirty="0">
                <a:solidFill>
                  <a:srgbClr val="0070C0"/>
                </a:solidFill>
              </a:rPr>
              <a:t>5 de Mayo de 2016</a:t>
            </a:r>
            <a:endParaRPr lang="en-US" altLang="en-US" sz="3600" dirty="0">
              <a:solidFill>
                <a:srgbClr val="0070C0"/>
              </a:solidFill>
            </a:endParaRPr>
          </a:p>
        </p:txBody>
      </p:sp>
      <p:pic>
        <p:nvPicPr>
          <p:cNvPr id="2765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50" y="2308473"/>
            <a:ext cx="70564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2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827088" y="2365375"/>
            <a:ext cx="82089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UY" altLang="en-US" sz="2800" i="1">
                <a:solidFill>
                  <a:srgbClr val="00B050"/>
                </a:solidFill>
                <a:cs typeface="DejaVu Sans" panose="020B0603030804020204" pitchFamily="34" charset="0"/>
              </a:rPr>
              <a:t>La herramienta necesaria para la continuidad asistencial y la complementación de los servicios de cuidados de salud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UY" altLang="en-US" sz="2800" i="1">
              <a:solidFill>
                <a:srgbClr val="00B050"/>
              </a:solidFill>
              <a:cs typeface="DejaVu Sans" panose="020B060303080402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UY" altLang="en-US" sz="2800" i="1">
                <a:solidFill>
                  <a:srgbClr val="00B050"/>
                </a:solidFill>
                <a:cs typeface="DejaVu Sans" panose="020B0603030804020204" pitchFamily="34" charset="0"/>
              </a:rPr>
              <a:t>El objetivo central de Salud.uy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868363" y="10525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s-ES" altLang="en-US" sz="2800" b="1">
                <a:solidFill>
                  <a:srgbClr val="01509B"/>
                </a:solidFill>
                <a:latin typeface="Arial" panose="020B0604020202020204" pitchFamily="34" charset="0"/>
              </a:rPr>
              <a:t>Historia Clínica Electrónica Nacional (HCEN)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827088" y="2365375"/>
            <a:ext cx="820896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Modelo Unificado, compartido entre los Prestadores de Salud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Electrónico 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Centrado en el usuario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Accesible desde cualquier punto asistencial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868363" y="10525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s-ES" altLang="en-US" sz="4000" b="1">
                <a:solidFill>
                  <a:srgbClr val="01509B"/>
                </a:solidFill>
                <a:latin typeface="Arial" panose="020B0604020202020204" pitchFamily="34" charset="0"/>
              </a:rPr>
              <a:t>HCEN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2743200" y="358775"/>
            <a:ext cx="4737100" cy="1143000"/>
          </a:xfrm>
          <a:prstGeom prst="rect">
            <a:avLst/>
          </a:prstGeom>
        </p:spPr>
        <p:txBody>
          <a:bodyPr lIns="82857" tIns="41429" rIns="82857" bIns="41429" anchor="ctr"/>
          <a:lstStyle/>
          <a:p>
            <a:pPr>
              <a:defRPr/>
            </a:pPr>
            <a:r>
              <a:rPr lang="es-UY" sz="2540" b="1" i="1" dirty="0">
                <a:solidFill>
                  <a:srgbClr val="01509B"/>
                </a:solidFill>
                <a:latin typeface="Arial"/>
              </a:rPr>
              <a:t>Modelo de intercambio HCEN</a:t>
            </a:r>
            <a:endParaRPr sz="1451" i="1" dirty="0"/>
          </a:p>
        </p:txBody>
      </p:sp>
      <p:sp>
        <p:nvSpPr>
          <p:cNvPr id="42" name="Elipse 41"/>
          <p:cNvSpPr/>
          <p:nvPr/>
        </p:nvSpPr>
        <p:spPr>
          <a:xfrm>
            <a:off x="68263" y="3378200"/>
            <a:ext cx="3713162" cy="2508250"/>
          </a:xfrm>
          <a:prstGeom prst="ellipse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633"/>
          </a:p>
        </p:txBody>
      </p:sp>
      <p:sp>
        <p:nvSpPr>
          <p:cNvPr id="43" name="Rectángulo redondeado 42"/>
          <p:cNvSpPr/>
          <p:nvPr/>
        </p:nvSpPr>
        <p:spPr>
          <a:xfrm rot="5400000">
            <a:off x="3828256" y="-2396331"/>
            <a:ext cx="1366838" cy="8515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633"/>
          </a:p>
        </p:txBody>
      </p:sp>
      <p:sp>
        <p:nvSpPr>
          <p:cNvPr id="44" name="CuadroTexto 43"/>
          <p:cNvSpPr txBox="1"/>
          <p:nvPr/>
        </p:nvSpPr>
        <p:spPr>
          <a:xfrm>
            <a:off x="254000" y="2133600"/>
            <a:ext cx="1973263" cy="342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sz="1633" dirty="0"/>
              <a:t>Infraestructura Salud</a:t>
            </a:r>
          </a:p>
        </p:txBody>
      </p:sp>
      <p:sp>
        <p:nvSpPr>
          <p:cNvPr id="45" name="Rectángulo 44"/>
          <p:cNvSpPr/>
          <p:nvPr/>
        </p:nvSpPr>
        <p:spPr>
          <a:xfrm rot="5400000">
            <a:off x="4722991" y="680294"/>
            <a:ext cx="378052" cy="4449661"/>
          </a:xfrm>
          <a:prstGeom prst="rect">
            <a:avLst/>
          </a:prstGeom>
          <a:solidFill>
            <a:schemeClr val="accent5">
              <a:lumMod val="60000"/>
              <a:lumOff val="4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>
              <a:lnSpc>
                <a:spcPts val="1996"/>
              </a:lnSpc>
              <a:spcBef>
                <a:spcPts val="544"/>
              </a:spcBef>
              <a:defRPr/>
            </a:pPr>
            <a:r>
              <a:rPr lang="es-UY" sz="2177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PGE</a:t>
            </a:r>
            <a:endParaRPr lang="es-UY" sz="127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847" name="Grupo 45"/>
          <p:cNvGrpSpPr>
            <a:grpSpLocks/>
          </p:cNvGrpSpPr>
          <p:nvPr/>
        </p:nvGrpSpPr>
        <p:grpSpPr bwMode="auto">
          <a:xfrm>
            <a:off x="6824663" y="1328738"/>
            <a:ext cx="1057275" cy="1071562"/>
            <a:chOff x="8265390" y="3003696"/>
            <a:chExt cx="1548246" cy="1697399"/>
          </a:xfrm>
        </p:grpSpPr>
        <p:pic>
          <p:nvPicPr>
            <p:cNvPr id="35887" name="Imagen 4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6216" y="3003696"/>
              <a:ext cx="1046594" cy="1046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CuadroTexto 47"/>
            <p:cNvSpPr txBox="1"/>
            <p:nvPr/>
          </p:nvSpPr>
          <p:spPr>
            <a:xfrm>
              <a:off x="8265390" y="4024651"/>
              <a:ext cx="1548246" cy="6764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UY" sz="1089" dirty="0"/>
                <a:t>Repositorio </a:t>
              </a:r>
              <a:br>
                <a:rPr lang="es-UY" sz="1089" dirty="0"/>
              </a:br>
              <a:r>
                <a:rPr lang="es-UY" sz="1089" dirty="0"/>
                <a:t>Salud</a:t>
              </a:r>
            </a:p>
          </p:txBody>
        </p:sp>
      </p:grpSp>
      <p:cxnSp>
        <p:nvCxnSpPr>
          <p:cNvPr id="49" name="Conector angular 48"/>
          <p:cNvCxnSpPr>
            <a:stCxn id="79" idx="1"/>
            <a:endCxn id="35874" idx="3"/>
          </p:cNvCxnSpPr>
          <p:nvPr/>
        </p:nvCxnSpPr>
        <p:spPr>
          <a:xfrm rot="10800000">
            <a:off x="3082925" y="1677988"/>
            <a:ext cx="1765300" cy="947737"/>
          </a:xfrm>
          <a:prstGeom prst="bentConnector3">
            <a:avLst>
              <a:gd name="adj1" fmla="val 7979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angular 49"/>
          <p:cNvCxnSpPr>
            <a:stCxn id="35861" idx="0"/>
            <a:endCxn id="78" idx="2"/>
          </p:cNvCxnSpPr>
          <p:nvPr/>
        </p:nvCxnSpPr>
        <p:spPr>
          <a:xfrm rot="16200000" flipV="1">
            <a:off x="5242719" y="2882107"/>
            <a:ext cx="1676400" cy="2328862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angular 50"/>
          <p:cNvCxnSpPr>
            <a:stCxn id="79" idx="0"/>
            <a:endCxn id="35884" idx="3"/>
          </p:cNvCxnSpPr>
          <p:nvPr/>
        </p:nvCxnSpPr>
        <p:spPr>
          <a:xfrm rot="16200000" flipV="1">
            <a:off x="4215606" y="1874044"/>
            <a:ext cx="884238" cy="501650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1101725" y="3590925"/>
            <a:ext cx="1285875" cy="344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UY" sz="1633" dirty="0"/>
              <a:t>FEDERACION</a:t>
            </a:r>
          </a:p>
        </p:txBody>
      </p:sp>
      <p:grpSp>
        <p:nvGrpSpPr>
          <p:cNvPr id="35852" name="Grupo 52"/>
          <p:cNvGrpSpPr>
            <a:grpSpLocks/>
          </p:cNvGrpSpPr>
          <p:nvPr/>
        </p:nvGrpSpPr>
        <p:grpSpPr bwMode="auto">
          <a:xfrm>
            <a:off x="1349375" y="4805363"/>
            <a:ext cx="808038" cy="847725"/>
            <a:chOff x="2689033" y="4802029"/>
            <a:chExt cx="891791" cy="933345"/>
          </a:xfrm>
        </p:grpSpPr>
        <p:pic>
          <p:nvPicPr>
            <p:cNvPr id="35885" name="Imagen 5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237" y="4802029"/>
              <a:ext cx="719383" cy="50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CuadroTexto 54"/>
            <p:cNvSpPr txBox="1"/>
            <p:nvPr/>
          </p:nvSpPr>
          <p:spPr>
            <a:xfrm>
              <a:off x="2689033" y="5294919"/>
              <a:ext cx="891791" cy="4404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UY" sz="998" dirty="0"/>
                <a:t>Repositorio </a:t>
              </a:r>
              <a:br>
                <a:rPr lang="es-UY" sz="998" dirty="0"/>
              </a:br>
              <a:r>
                <a:rPr lang="es-UY" sz="998" dirty="0"/>
                <a:t>Local (XDS)</a:t>
              </a:r>
            </a:p>
          </p:txBody>
        </p:sp>
      </p:grpSp>
      <p:cxnSp>
        <p:nvCxnSpPr>
          <p:cNvPr id="56" name="Conector angular 55"/>
          <p:cNvCxnSpPr>
            <a:stCxn id="78" idx="3"/>
            <a:endCxn id="35861" idx="1"/>
          </p:cNvCxnSpPr>
          <p:nvPr/>
        </p:nvCxnSpPr>
        <p:spPr>
          <a:xfrm>
            <a:off x="4976813" y="3148013"/>
            <a:ext cx="2036762" cy="19685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angular 56"/>
          <p:cNvCxnSpPr>
            <a:stCxn id="35887" idx="1"/>
            <a:endCxn id="79" idx="3"/>
          </p:cNvCxnSpPr>
          <p:nvPr/>
        </p:nvCxnSpPr>
        <p:spPr>
          <a:xfrm rot="10800000" flipV="1">
            <a:off x="4968875" y="1658938"/>
            <a:ext cx="2027238" cy="96678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855" name="Grupo 57"/>
          <p:cNvGrpSpPr>
            <a:grpSpLocks/>
          </p:cNvGrpSpPr>
          <p:nvPr/>
        </p:nvGrpSpPr>
        <p:grpSpPr bwMode="auto">
          <a:xfrm>
            <a:off x="3624263" y="1366838"/>
            <a:ext cx="1055687" cy="1042987"/>
            <a:chOff x="4526949" y="1055764"/>
            <a:chExt cx="1165005" cy="1527879"/>
          </a:xfrm>
        </p:grpSpPr>
        <p:sp>
          <p:nvSpPr>
            <p:cNvPr id="59" name="CuadroTexto 58"/>
            <p:cNvSpPr txBox="1"/>
            <p:nvPr/>
          </p:nvSpPr>
          <p:spPr>
            <a:xfrm>
              <a:off x="4526949" y="1958073"/>
              <a:ext cx="1165005" cy="62557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UY" sz="1089" dirty="0"/>
                <a:t>Índice Actos Clínicos (XDS)</a:t>
              </a:r>
            </a:p>
          </p:txBody>
        </p:sp>
        <p:pic>
          <p:nvPicPr>
            <p:cNvPr id="35884" name="Imagen 5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781" y="1055764"/>
              <a:ext cx="563341" cy="92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6" name="Grupo 63"/>
          <p:cNvGrpSpPr>
            <a:grpSpLocks/>
          </p:cNvGrpSpPr>
          <p:nvPr/>
        </p:nvGrpSpPr>
        <p:grpSpPr bwMode="auto">
          <a:xfrm>
            <a:off x="144463" y="4027488"/>
            <a:ext cx="1217612" cy="1244600"/>
            <a:chOff x="9351587" y="495587"/>
            <a:chExt cx="2056532" cy="2428389"/>
          </a:xfrm>
        </p:grpSpPr>
        <p:pic>
          <p:nvPicPr>
            <p:cNvPr id="35877" name="Imagen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1213" y="495587"/>
              <a:ext cx="1266906" cy="98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78" name="Grupo 65"/>
            <p:cNvGrpSpPr>
              <a:grpSpLocks/>
            </p:cNvGrpSpPr>
            <p:nvPr/>
          </p:nvGrpSpPr>
          <p:grpSpPr bwMode="auto">
            <a:xfrm>
              <a:off x="9351587" y="1389984"/>
              <a:ext cx="1548246" cy="1533992"/>
              <a:chOff x="3539626" y="1315877"/>
              <a:chExt cx="1548246" cy="1533992"/>
            </a:xfrm>
          </p:grpSpPr>
          <p:sp>
            <p:nvSpPr>
              <p:cNvPr id="67" name="CuadroTexto 66"/>
              <p:cNvSpPr txBox="1"/>
              <p:nvPr/>
            </p:nvSpPr>
            <p:spPr>
              <a:xfrm>
                <a:off x="3539626" y="2016658"/>
                <a:ext cx="1547091" cy="8332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UY" sz="1089" dirty="0"/>
                  <a:t>Sistema Propio</a:t>
                </a:r>
              </a:p>
            </p:txBody>
          </p:sp>
          <p:grpSp>
            <p:nvGrpSpPr>
              <p:cNvPr id="35880" name="Grupo 67"/>
              <p:cNvGrpSpPr>
                <a:grpSpLocks/>
              </p:cNvGrpSpPr>
              <p:nvPr/>
            </p:nvGrpSpPr>
            <p:grpSpPr bwMode="auto">
              <a:xfrm>
                <a:off x="3908502" y="1315877"/>
                <a:ext cx="810491" cy="737754"/>
                <a:chOff x="1301971" y="1837555"/>
                <a:chExt cx="810491" cy="737754"/>
              </a:xfrm>
            </p:grpSpPr>
            <p:sp>
              <p:nvSpPr>
                <p:cNvPr id="69" name="Cilindro 68"/>
                <p:cNvSpPr/>
                <p:nvPr/>
              </p:nvSpPr>
              <p:spPr>
                <a:xfrm>
                  <a:off x="1300427" y="1838316"/>
                  <a:ext cx="812425" cy="737190"/>
                </a:xfrm>
                <a:prstGeom prst="can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s-UY" sz="1633"/>
                </a:p>
              </p:txBody>
            </p:sp>
            <p:pic>
              <p:nvPicPr>
                <p:cNvPr id="70" name="Imagen 69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9395" y="2054439"/>
                  <a:ext cx="395645" cy="39564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857" name="Grupo 70"/>
          <p:cNvGrpSpPr>
            <a:grpSpLocks/>
          </p:cNvGrpSpPr>
          <p:nvPr/>
        </p:nvGrpSpPr>
        <p:grpSpPr bwMode="auto">
          <a:xfrm>
            <a:off x="7372350" y="4748213"/>
            <a:ext cx="1481138" cy="1141412"/>
            <a:chOff x="10231615" y="4524118"/>
            <a:chExt cx="1632901" cy="1257851"/>
          </a:xfrm>
        </p:grpSpPr>
        <p:pic>
          <p:nvPicPr>
            <p:cNvPr id="35875" name="Imagen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1615" y="4524118"/>
              <a:ext cx="827402" cy="555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6" name="Imagen 7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5316" y="4562769"/>
              <a:ext cx="12192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" name="Imagen 7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0450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5311775"/>
            <a:ext cx="8382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672013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Imagen 7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4884738"/>
            <a:ext cx="461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Rectángulo redondeado 77"/>
          <p:cNvSpPr/>
          <p:nvPr/>
        </p:nvSpPr>
        <p:spPr>
          <a:xfrm>
            <a:off x="4857750" y="3087688"/>
            <a:ext cx="119063" cy="12065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633"/>
          </a:p>
        </p:txBody>
      </p:sp>
      <p:sp>
        <p:nvSpPr>
          <p:cNvPr id="79" name="Rectángulo redondeado 78"/>
          <p:cNvSpPr/>
          <p:nvPr/>
        </p:nvSpPr>
        <p:spPr>
          <a:xfrm>
            <a:off x="4848225" y="2566988"/>
            <a:ext cx="120650" cy="11906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UY" sz="1633"/>
          </a:p>
        </p:txBody>
      </p:sp>
      <p:sp>
        <p:nvSpPr>
          <p:cNvPr id="80" name="CuadroTexto 79"/>
          <p:cNvSpPr txBox="1"/>
          <p:nvPr/>
        </p:nvSpPr>
        <p:spPr>
          <a:xfrm>
            <a:off x="6294438" y="5132388"/>
            <a:ext cx="893762" cy="5397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UY" sz="1451" dirty="0"/>
              <a:t>Pedido </a:t>
            </a:r>
            <a:br>
              <a:rPr lang="es-UY" sz="1451" dirty="0"/>
            </a:br>
            <a:r>
              <a:rPr lang="es-UY" sz="1451" dirty="0"/>
              <a:t>HCE (</a:t>
            </a:r>
            <a:r>
              <a:rPr lang="es-UY" sz="1451" dirty="0" err="1"/>
              <a:t>id’s</a:t>
            </a:r>
            <a:r>
              <a:rPr lang="es-UY" sz="1451" dirty="0"/>
              <a:t>)</a:t>
            </a:r>
          </a:p>
        </p:txBody>
      </p:sp>
      <p:grpSp>
        <p:nvGrpSpPr>
          <p:cNvPr id="35865" name="Grupo 80"/>
          <p:cNvGrpSpPr>
            <a:grpSpLocks/>
          </p:cNvGrpSpPr>
          <p:nvPr/>
        </p:nvGrpSpPr>
        <p:grpSpPr bwMode="auto">
          <a:xfrm>
            <a:off x="2154238" y="1387475"/>
            <a:ext cx="1057275" cy="979488"/>
            <a:chOff x="3137285" y="3289535"/>
            <a:chExt cx="1165005" cy="1080129"/>
          </a:xfrm>
        </p:grpSpPr>
        <p:sp>
          <p:nvSpPr>
            <p:cNvPr id="118" name="CuadroTexto 117"/>
            <p:cNvSpPr txBox="1"/>
            <p:nvPr/>
          </p:nvSpPr>
          <p:spPr>
            <a:xfrm>
              <a:off x="3137285" y="3898748"/>
              <a:ext cx="1165005" cy="4709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UY" sz="1089" dirty="0"/>
                <a:t>Registro </a:t>
              </a:r>
              <a:br>
                <a:rPr lang="es-UY" sz="1089" dirty="0"/>
              </a:br>
              <a:r>
                <a:rPr lang="es-UY" sz="1089" dirty="0"/>
                <a:t>Usuarios Salud</a:t>
              </a:r>
            </a:p>
          </p:txBody>
        </p:sp>
        <p:pic>
          <p:nvPicPr>
            <p:cNvPr id="35874" name="Imagen 1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155" y="3289535"/>
              <a:ext cx="883265" cy="642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0" name="CuadroTexto 119"/>
          <p:cNvSpPr txBox="1"/>
          <p:nvPr/>
        </p:nvSpPr>
        <p:spPr>
          <a:xfrm>
            <a:off x="4960938" y="3082925"/>
            <a:ext cx="1323975" cy="315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UY" sz="1451" dirty="0"/>
              <a:t>Id-Repositorios</a:t>
            </a:r>
          </a:p>
        </p:txBody>
      </p:sp>
      <p:cxnSp>
        <p:nvCxnSpPr>
          <p:cNvPr id="122" name="Conector angular 121"/>
          <p:cNvCxnSpPr>
            <a:stCxn id="78" idx="2"/>
            <a:endCxn id="35885" idx="3"/>
          </p:cNvCxnSpPr>
          <p:nvPr/>
        </p:nvCxnSpPr>
        <p:spPr>
          <a:xfrm rot="5400000">
            <a:off x="2584451" y="2703512"/>
            <a:ext cx="1827212" cy="2836863"/>
          </a:xfrm>
          <a:prstGeom prst="bentConnector2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n 1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1695450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Imagen 1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4743450"/>
            <a:ext cx="46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70" name="Grupo 60"/>
          <p:cNvGrpSpPr>
            <a:grpSpLocks/>
          </p:cNvGrpSpPr>
          <p:nvPr/>
        </p:nvGrpSpPr>
        <p:grpSpPr bwMode="auto">
          <a:xfrm>
            <a:off x="2319338" y="4303713"/>
            <a:ext cx="823912" cy="798512"/>
            <a:chOff x="4526949" y="1055764"/>
            <a:chExt cx="1165005" cy="1938374"/>
          </a:xfrm>
        </p:grpSpPr>
        <p:sp>
          <p:nvSpPr>
            <p:cNvPr id="62" name="CuadroTexto 61"/>
            <p:cNvSpPr txBox="1"/>
            <p:nvPr/>
          </p:nvSpPr>
          <p:spPr>
            <a:xfrm>
              <a:off x="4526949" y="1957513"/>
              <a:ext cx="1165005" cy="10366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UY" sz="1089" dirty="0"/>
                <a:t>Registro Local (XDS)</a:t>
              </a:r>
            </a:p>
          </p:txBody>
        </p:sp>
        <p:pic>
          <p:nvPicPr>
            <p:cNvPr id="35872" name="Imagen 6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781" y="1055764"/>
              <a:ext cx="563341" cy="92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2598E-6 4.14112E-6 L 2.12598E-6 0.00021 C -0.00032 -0.00525 -0.00047 -0.01008 -0.00079 -0.01491 C -0.00095 -0.01701 -0.00126 -0.01911 -0.00142 -0.02142 C -0.00268 -0.0378 -0.00142 -0.02772 -0.00284 -0.03759 C -0.00299 -0.04473 -0.00299 -0.05166 -0.00347 -0.05859 C -0.00378 -0.06426 -0.00473 -0.07056 -0.00693 -0.0735 C -0.00772 -0.07455 -0.00882 -0.07434 -0.00961 -0.07518 C -0.01024 -0.0756 -0.01103 -0.07602 -0.01166 -0.07665 C -0.01544 -0.08274 -0.01181 -0.0777 -0.01701 -0.08148 C -0.02536 -0.08736 -0.01418 -0.08316 -0.02725 -0.08652 C -0.02819 -0.08694 -0.02914 -0.08757 -0.03008 -0.08799 C -0.04677 -0.09534 -0.07071 -0.08715 -0.08236 -0.08652 C -0.11071 -0.08106 -0.07622 -0.08715 -0.14362 -0.08316 C -0.14473 -0.08316 -0.14599 -0.0819 -0.14709 -0.08148 C -0.15244 -0.08064 -0.1578 -0.08043 -0.16331 -0.08001 C -0.16945 -0.07812 -0.1789 -0.07518 -0.18378 -0.07518 L -0.24284 -0.07665 L -0.24709 -0.08316 C -0.24772 -0.08442 -0.24851 -0.08505 -0.24898 -0.08652 L -0.2504 -0.08967 C -0.25087 -0.09177 -0.25118 -0.09408 -0.25181 -0.09618 C -0.25213 -0.09765 -0.25276 -0.09828 -0.25307 -0.09933 C -0.2537 -0.10101 -0.25402 -0.10269 -0.25449 -0.10437 C -0.25481 -0.11466 -0.25481 -0.12495 -0.25528 -0.13524 C -0.25559 -0.14511 -0.25638 -0.15477 -0.25654 -0.16443 C -0.25654 -0.16779 -0.25622 -0.17094 -0.25575 -0.17409 C -0.25575 -0.1764 -0.25528 -0.1806 -0.25528 -0.18039 L -0.25528 -0.17409 " pathEditMode="relative" rAng="0" ptsTypes="AAAAAAAAAAAAAAAAAAAAAAAAAAAAA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5" y="-90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7 0.04389 L -0.05858 0.1365 L 0.26677 0.12831 L 0.26772 0.2163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9" y="86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567E-6 -4.25871E-6 L -0.11985 0.00189 C -0.11985 -0.09092 -0.12 -0.18353 -0.12032 -0.27614 L -0.18363 -0.27446 L -0.18268 -0.27131 " pathEditMode="relative" rAng="0" ptsTypes="AAAAA">
                                      <p:cBhvr>
                                        <p:cTn id="4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1" y="-13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3 -0.00525 L -0.04771 -0.00525 L -0.04771 0.14427 L -0.13464 0.14742 L -0.13559 0.17976 L 0.01622 0.17346 L 0.01717 0.41055 L 0.11418 0.4368 L 0.11418 0.43701 " pathEditMode="relative" rAng="0" ptsTypes="AAAAAAAAA">
                                      <p:cBhvr>
                                        <p:cTn id="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3" y="22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88 0.05208 L 0.17433 0.04851 L 0.17968 -0.34145 L 0.37559 -0.3236 L 0.38015 -0.09113 L 0.48441 -0.05522 " pathEditMode="relative" rAng="0" ptsTypes="AAAAAA">
                                      <p:cBhvr>
                                        <p:cTn id="7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4" y="-19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0" grpId="1"/>
      <p:bldP spid="80" grpId="2"/>
      <p:bldP spid="120" grpId="0"/>
      <p:bldP spid="120" grpId="1"/>
      <p:bldP spid="12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827088" y="2133600"/>
            <a:ext cx="8208962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Establecer estándares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Incorporar los estándares en las aplicaciones de los Prestadores de Servicios de Salud (PSS)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Interconexión e Intercambio entre los PSS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B050"/>
                </a:solidFill>
                <a:cs typeface="DejaVu Sans" panose="020B0603030804020204" pitchFamily="34" charset="0"/>
              </a:rPr>
              <a:t>Que los PSS lleguen con las aplicaciones clínicas a todos los puntos de atención médica.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116013" y="765175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s-ES" altLang="en-US" sz="4000" b="1">
                <a:solidFill>
                  <a:srgbClr val="01509B"/>
                </a:solidFill>
                <a:latin typeface="Arial" panose="020B0604020202020204" pitchFamily="34" charset="0"/>
              </a:rPr>
              <a:t>HCEN - Requiere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"/>
          <p:cNvSpPr txBox="1">
            <a:spLocks noChangeArrowheads="1"/>
          </p:cNvSpPr>
          <p:nvPr/>
        </p:nvSpPr>
        <p:spPr bwMode="auto">
          <a:xfrm>
            <a:off x="755650" y="1700213"/>
            <a:ext cx="8208963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UY" altLang="en-US" sz="32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Establecer estándares </a:t>
            </a:r>
            <a:r>
              <a:rPr lang="es-UY" altLang="en-US" sz="3200" i="1" dirty="0" smtClean="0">
                <a:solidFill>
                  <a:srgbClr val="0796A9"/>
                </a:solidFill>
                <a:cs typeface="DejaVu Sans" panose="020B0603030804020204" pitchFamily="34" charset="0"/>
              </a:rPr>
              <a:t>– </a:t>
            </a:r>
            <a:r>
              <a:rPr lang="es-UY" altLang="en-US" sz="3200" i="1" dirty="0" smtClean="0">
                <a:solidFill>
                  <a:srgbClr val="079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jaVu Sans" panose="020B0603030804020204" pitchFamily="34" charset="0"/>
              </a:rPr>
              <a:t>Generación 1 S.uy</a:t>
            </a:r>
          </a:p>
          <a:p>
            <a:pPr marL="457200" indent="-457200" eaLnBrk="1" hangingPunct="1">
              <a:spcBef>
                <a:spcPts val="8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UY" altLang="en-US" sz="32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Incorporar los estándares en las aplicaciones de los PSS </a:t>
            </a:r>
            <a:r>
              <a:rPr lang="es-UY" altLang="en-US" sz="3200" i="1" dirty="0" smtClean="0">
                <a:solidFill>
                  <a:srgbClr val="0796A9"/>
                </a:solidFill>
                <a:cs typeface="DejaVu Sans" panose="020B0603030804020204" pitchFamily="34" charset="0"/>
              </a:rPr>
              <a:t>– </a:t>
            </a:r>
            <a:r>
              <a:rPr lang="es-UY" altLang="en-US" sz="3200" i="1" dirty="0" smtClean="0">
                <a:solidFill>
                  <a:srgbClr val="079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jaVu Sans" panose="020B0603030804020204" pitchFamily="34" charset="0"/>
              </a:rPr>
              <a:t>Plan de Adopción</a:t>
            </a:r>
          </a:p>
          <a:p>
            <a:pPr eaLnBrk="1" hangingPunct="1">
              <a:spcBef>
                <a:spcPts val="800"/>
              </a:spcBef>
              <a:buClr>
                <a:srgbClr val="FF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s-UY" altLang="en-US" sz="32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Interconexión e Intercambio entre los PSS </a:t>
            </a:r>
            <a:r>
              <a:rPr lang="es-UY" altLang="en-US" sz="3200" i="1" dirty="0" smtClean="0">
                <a:solidFill>
                  <a:srgbClr val="0796A9"/>
                </a:solidFill>
                <a:cs typeface="DejaVu Sans" panose="020B0603030804020204" pitchFamily="34" charset="0"/>
              </a:rPr>
              <a:t>–</a:t>
            </a:r>
            <a:r>
              <a:rPr lang="es-UY" altLang="en-US" sz="3200" i="1" dirty="0" smtClean="0">
                <a:solidFill>
                  <a:srgbClr val="079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jaVu Sans" panose="020B0603030804020204" pitchFamily="34" charset="0"/>
              </a:rPr>
              <a:t>Conectatón 2016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UY" altLang="en-US" sz="3200" i="1" dirty="0" smtClean="0">
                <a:solidFill>
                  <a:srgbClr val="00B050"/>
                </a:solidFill>
                <a:cs typeface="DejaVu Sans" panose="020B0603030804020204" pitchFamily="34" charset="0"/>
              </a:rPr>
              <a:t>Llegar con las aplicaciones clínicas a todos los puntos de atención médica </a:t>
            </a:r>
            <a:r>
              <a:rPr lang="es-UY" altLang="en-US" sz="3200" i="1" dirty="0" smtClean="0">
                <a:solidFill>
                  <a:srgbClr val="0796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DejaVu Sans" panose="020B0603030804020204" pitchFamily="34" charset="0"/>
              </a:rPr>
              <a:t>– Planes PSS, acompañamiento y apoyo de S.uy</a:t>
            </a: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s-ES" altLang="en-US" sz="4000" b="1">
                <a:solidFill>
                  <a:srgbClr val="01509B"/>
                </a:solidFill>
                <a:latin typeface="Arial" panose="020B0604020202020204" pitchFamily="34" charset="0"/>
              </a:rPr>
              <a:t>HCEN - Requiere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755576" y="2278616"/>
            <a:ext cx="820896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 dirty="0">
                <a:solidFill>
                  <a:srgbClr val="0070C0"/>
                </a:solidFill>
                <a:cs typeface="DejaVu Sans" panose="020B0603030804020204" pitchFamily="34" charset="0"/>
              </a:rPr>
              <a:t>Jornada de Trabajo conjunto para lograr el intercambio de información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UY" altLang="en-US" sz="2000" i="1" dirty="0">
              <a:solidFill>
                <a:srgbClr val="CC0000"/>
              </a:solidFill>
              <a:cs typeface="DejaVu Sans" panose="020B060303080402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 dirty="0">
                <a:solidFill>
                  <a:srgbClr val="0070C0"/>
                </a:solidFill>
                <a:cs typeface="DejaVu Sans" panose="020B0603030804020204" pitchFamily="34" charset="0"/>
              </a:rPr>
              <a:t>Prueba de fuego para las aplicaciones reales de los PSS y para los sistemas ofrecidos por los proveedores de soluciones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UY" altLang="en-US" sz="3200" i="1" dirty="0">
              <a:solidFill>
                <a:srgbClr val="0070C0"/>
              </a:solidFill>
              <a:cs typeface="DejaVu Sans" panose="020B0603030804020204" pitchFamily="34" charset="0"/>
            </a:endParaRP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s-UY" altLang="en-US" sz="3200" i="1" dirty="0">
              <a:solidFill>
                <a:srgbClr val="0070C0"/>
              </a:solidFill>
              <a:cs typeface="DejaVu Sans" panose="020B0603030804020204" pitchFamily="34" charset="0"/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es-ES" altLang="en-US" sz="4000" b="1">
              <a:solidFill>
                <a:srgbClr val="01509B"/>
              </a:solidFill>
              <a:latin typeface="Arial" panose="020B0604020202020204" pitchFamily="34" charset="0"/>
            </a:endParaRPr>
          </a:p>
        </p:txBody>
      </p:sp>
      <p:pic>
        <p:nvPicPr>
          <p:cNvPr id="40964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056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885825" y="1979613"/>
            <a:ext cx="8208963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514350" indent="-514350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70C0"/>
                </a:solidFill>
                <a:cs typeface="DejaVu Sans" panose="020B0603030804020204" pitchFamily="34" charset="0"/>
              </a:rPr>
              <a:t>Concurren con sus aplicaciones reales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70C0"/>
                </a:solidFill>
                <a:cs typeface="DejaVu Sans" panose="020B0603030804020204" pitchFamily="34" charset="0"/>
              </a:rPr>
              <a:t>Se les entregan ejercicios que no conocen previamente, y que deben realizar durante la jornada.</a:t>
            </a:r>
          </a:p>
          <a:p>
            <a:pPr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s-UY" altLang="en-US" sz="3200" i="1">
                <a:solidFill>
                  <a:srgbClr val="0070C0"/>
                </a:solidFill>
                <a:cs typeface="DejaVu Sans" panose="020B0603030804020204" pitchFamily="34" charset="0"/>
              </a:rPr>
              <a:t>El objetivo es que cada uno pueda probar su  estado de desarrollo hacia la HCEN, y que Salud.uy conozca la situación del colectivo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67786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endParaRPr lang="es-ES" altLang="en-US" sz="4000" b="1">
              <a:solidFill>
                <a:srgbClr val="01509B"/>
              </a:solidFill>
              <a:latin typeface="Arial" panose="020B0604020202020204" pitchFamily="34" charset="0"/>
            </a:endParaRPr>
          </a:p>
        </p:txBody>
      </p:sp>
      <p:pic>
        <p:nvPicPr>
          <p:cNvPr id="43012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6575"/>
            <a:ext cx="655161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</TotalTime>
  <Words>506</Words>
  <Application>Microsoft Office PowerPoint</Application>
  <PresentationFormat>Presentación en pantalla (4:3)</PresentationFormat>
  <Paragraphs>129</Paragraphs>
  <Slides>23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MS PGothic</vt:lpstr>
      <vt:lpstr>Arial</vt:lpstr>
      <vt:lpstr>Calibri</vt:lpstr>
      <vt:lpstr>DejaVu Sans</vt:lpstr>
      <vt:lpstr>Times New Roman</vt:lpstr>
      <vt:lpstr>Verdana</vt:lpstr>
      <vt:lpstr>Wingdings</vt:lpstr>
      <vt:lpstr>Tema de Office</vt:lpstr>
      <vt:lpstr>Diseño predeterminado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Resultados</vt:lpstr>
      <vt:lpstr>Resultados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rossana.occhiuzzi</dc:creator>
  <cp:keywords/>
  <dc:description/>
  <cp:lastModifiedBy>Jorge</cp:lastModifiedBy>
  <cp:revision>56</cp:revision>
  <cp:lastPrinted>1601-01-01T00:00:00Z</cp:lastPrinted>
  <dcterms:created xsi:type="dcterms:W3CDTF">2015-10-13T20:17:51Z</dcterms:created>
  <dcterms:modified xsi:type="dcterms:W3CDTF">2016-05-06T11:00:24Z</dcterms:modified>
</cp:coreProperties>
</file>