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0"/>
  </p:notesMasterIdLst>
  <p:sldIdLst>
    <p:sldId id="320" r:id="rId2"/>
    <p:sldId id="327" r:id="rId3"/>
    <p:sldId id="328" r:id="rId4"/>
    <p:sldId id="329" r:id="rId5"/>
    <p:sldId id="330" r:id="rId6"/>
    <p:sldId id="332" r:id="rId7"/>
    <p:sldId id="331" r:id="rId8"/>
    <p:sldId id="275" r:id="rId9"/>
  </p:sldIdLst>
  <p:sldSz cx="9144000" cy="6858000" type="screen4x3"/>
  <p:notesSz cx="7099300" cy="10234613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4687" autoAdjust="0"/>
  </p:normalViewPr>
  <p:slideViewPr>
    <p:cSldViewPr snapToGrid="0">
      <p:cViewPr varScale="1">
        <p:scale>
          <a:sx n="54" d="100"/>
          <a:sy n="54" d="100"/>
        </p:scale>
        <p:origin x="16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3524BBE-4527-4EFA-85EE-08E308E5E3DE}" type="datetimeFigureOut">
              <a:rPr lang="es-UY" smtClean="0"/>
              <a:t>10/7/2017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9AF533-4A1C-476B-B6FC-2DD7A451675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147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AF533-4A1C-476B-B6FC-2DD7A4516757}" type="slidenum">
              <a:rPr lang="es-UY" smtClean="0"/>
              <a:t>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77376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AF533-4A1C-476B-B6FC-2DD7A4516757}" type="slidenum">
              <a:rPr lang="es-UY" smtClean="0"/>
              <a:t>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38694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AF533-4A1C-476B-B6FC-2DD7A4516757}" type="slidenum">
              <a:rPr lang="es-UY" smtClean="0"/>
              <a:t>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6635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AF533-4A1C-476B-B6FC-2DD7A4516757}" type="slidenum">
              <a:rPr lang="es-UY" smtClean="0"/>
              <a:t>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38925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AF533-4A1C-476B-B6FC-2DD7A4516757}" type="slidenum">
              <a:rPr lang="es-UY" smtClean="0"/>
              <a:t>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803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AF533-4A1C-476B-B6FC-2DD7A4516757}" type="slidenum">
              <a:rPr lang="es-UY" smtClean="0"/>
              <a:t>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80544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AF533-4A1C-476B-B6FC-2DD7A4516757}" type="slidenum">
              <a:rPr lang="es-UY" smtClean="0"/>
              <a:t>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1905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10/7/2017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1595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10/7/2017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7998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10/7/2017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3876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10/7/2017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112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10/7/2017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313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10/7/2017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1570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10/7/2017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1025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10/7/2017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3970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10/7/2017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1064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10/7/2017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8299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10/7/2017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6484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D38D8-6C5E-44A0-92FA-3805BA12CC95}" type="datetimeFigureOut">
              <a:rPr lang="es-UY" smtClean="0"/>
              <a:t>10/7/2017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3534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"/>
            <a:ext cx="9184328" cy="68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376" y="649236"/>
            <a:ext cx="6726936" cy="3008364"/>
          </a:xfrm>
        </p:spPr>
        <p:txBody>
          <a:bodyPr>
            <a:normAutofit fontScale="90000"/>
          </a:bodyPr>
          <a:lstStyle/>
          <a:p>
            <a:pPr algn="l"/>
            <a:r>
              <a:rPr lang="es-MX" sz="4400" b="1" dirty="0">
                <a:solidFill>
                  <a:schemeClr val="bg1"/>
                </a:solidFill>
                <a:latin typeface="+mn-lt"/>
              </a:rPr>
              <a:t>ENCUESTA </a:t>
            </a:r>
            <a:br>
              <a:rPr lang="es-MX" sz="4400" b="1" dirty="0">
                <a:solidFill>
                  <a:schemeClr val="bg1"/>
                </a:solidFill>
                <a:latin typeface="+mn-lt"/>
              </a:rPr>
            </a:br>
            <a:r>
              <a:rPr lang="es-MX" sz="7200" b="1" dirty="0">
                <a:solidFill>
                  <a:schemeClr val="bg1"/>
                </a:solidFill>
              </a:rPr>
              <a:t>CUTI</a:t>
            </a:r>
            <a:br>
              <a:rPr lang="es-MX" sz="4400" b="1" dirty="0">
                <a:solidFill>
                  <a:schemeClr val="bg1"/>
                </a:solidFill>
                <a:latin typeface="+mn-lt"/>
              </a:rPr>
            </a:br>
            <a:r>
              <a:rPr lang="es-MX" sz="6600" b="1" dirty="0">
                <a:solidFill>
                  <a:schemeClr val="bg1"/>
                </a:solidFill>
              </a:rPr>
              <a:t>2015</a:t>
            </a:r>
            <a:br>
              <a:rPr lang="es-MX" sz="6600" b="1" dirty="0">
                <a:solidFill>
                  <a:schemeClr val="bg1"/>
                </a:solidFill>
              </a:rPr>
            </a:br>
            <a:r>
              <a:rPr lang="es-MX" sz="6600" b="1" dirty="0">
                <a:solidFill>
                  <a:schemeClr val="bg1"/>
                </a:solidFill>
              </a:rPr>
              <a:t>(Empleo)</a:t>
            </a:r>
            <a:br>
              <a:rPr lang="es-MX" sz="4400" b="1" dirty="0">
                <a:solidFill>
                  <a:schemeClr val="bg1"/>
                </a:solidFill>
                <a:latin typeface="+mn-lt"/>
              </a:rPr>
            </a:br>
            <a:endParaRPr lang="es-UY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251" y="5875302"/>
            <a:ext cx="2658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21C5FF"/>
                </a:solidFill>
              </a:rPr>
              <a:t>@</a:t>
            </a:r>
            <a:r>
              <a:rPr lang="es-MX" b="1" dirty="0" err="1">
                <a:solidFill>
                  <a:srgbClr val="21C5FF"/>
                </a:solidFill>
              </a:rPr>
              <a:t>CUTIuy</a:t>
            </a:r>
            <a:endParaRPr lang="es-MX" b="1" dirty="0">
              <a:solidFill>
                <a:srgbClr val="21C5FF"/>
              </a:solidFill>
            </a:endParaRPr>
          </a:p>
          <a:p>
            <a:r>
              <a:rPr lang="es-MX" b="1" dirty="0">
                <a:solidFill>
                  <a:srgbClr val="21C5FF"/>
                </a:solidFill>
              </a:rPr>
              <a:t>www.cuti.org.uy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61857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858000" y="4621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3600" b="1" dirty="0">
                <a:solidFill>
                  <a:srgbClr val="00B0F0"/>
                </a:solidFill>
                <a:ea typeface="+mj-ea"/>
                <a:cs typeface="+mj-cs"/>
              </a:rPr>
              <a:t>Empleo</a:t>
            </a:r>
            <a:endParaRPr lang="es-UY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398519"/>
              </p:ext>
            </p:extLst>
          </p:nvPr>
        </p:nvGraphicFramePr>
        <p:xfrm>
          <a:off x="1104901" y="1522740"/>
          <a:ext cx="7213190" cy="342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3190">
                  <a:extLst>
                    <a:ext uri="{9D8B030D-6E8A-4147-A177-3AD203B41FA5}">
                      <a16:colId xmlns:a16="http://schemas.microsoft.com/office/drawing/2014/main" val="2952289118"/>
                    </a:ext>
                  </a:extLst>
                </a:gridCol>
              </a:tblGrid>
              <a:tr h="34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1800" dirty="0">
                          <a:effectLst/>
                        </a:rPr>
                        <a:t>Empleos</a:t>
                      </a:r>
                      <a:endParaRPr lang="es-U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52" marR="71952" marT="0" marB="0">
                    <a:solidFill>
                      <a:srgbClr val="21C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835800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178593" y="5821702"/>
            <a:ext cx="5316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>
                <a:ea typeface="Calibri" panose="020F0502020204030204" pitchFamily="34" charset="0"/>
                <a:cs typeface="Times New Roman" panose="02020603050405020304" pitchFamily="18" charset="0"/>
              </a:rPr>
              <a:t>El sector TI, representado por las empresas socias de Cuti, genera casi </a:t>
            </a:r>
            <a:r>
              <a:rPr lang="es-UY" b="1" dirty="0">
                <a:ea typeface="Calibri" panose="020F0502020204030204" pitchFamily="34" charset="0"/>
                <a:cs typeface="Times New Roman" panose="02020603050405020304" pitchFamily="18" charset="0"/>
              </a:rPr>
              <a:t>12.000 puestos de trabajo</a:t>
            </a:r>
            <a:r>
              <a:rPr lang="es-UY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9535" t="25778" r="29318" b="37915"/>
          <a:stretch/>
        </p:blipFill>
        <p:spPr>
          <a:xfrm>
            <a:off x="1104901" y="1886976"/>
            <a:ext cx="7213190" cy="35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0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858000" y="4621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3600" b="1" dirty="0">
                <a:solidFill>
                  <a:srgbClr val="00B0F0"/>
                </a:solidFill>
                <a:ea typeface="+mj-ea"/>
                <a:cs typeface="+mj-cs"/>
              </a:rPr>
              <a:t>Empleo</a:t>
            </a:r>
            <a:endParaRPr lang="es-UY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190797"/>
              </p:ext>
            </p:extLst>
          </p:nvPr>
        </p:nvGraphicFramePr>
        <p:xfrm>
          <a:off x="379221" y="1470084"/>
          <a:ext cx="8325465" cy="293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25465">
                  <a:extLst>
                    <a:ext uri="{9D8B030D-6E8A-4147-A177-3AD203B41FA5}">
                      <a16:colId xmlns:a16="http://schemas.microsoft.com/office/drawing/2014/main" val="2952289118"/>
                    </a:ext>
                  </a:extLst>
                </a:gridCol>
              </a:tblGrid>
              <a:tr h="280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1800" dirty="0">
                          <a:effectLst/>
                        </a:rPr>
                        <a:t>Distribución del empleo</a:t>
                      </a:r>
                      <a:endParaRPr lang="es-U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C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835800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1951231" y="5632432"/>
            <a:ext cx="6753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>
                <a:ea typeface="Calibri" panose="020F0502020204030204" pitchFamily="34" charset="0"/>
                <a:cs typeface="Times New Roman" panose="02020603050405020304" pitchFamily="18" charset="0"/>
              </a:rPr>
              <a:t>La mayor parte de los ocupados del sector TI </a:t>
            </a:r>
            <a:r>
              <a:rPr lang="es-UY" b="1" dirty="0">
                <a:ea typeface="Calibri" panose="020F0502020204030204" pitchFamily="34" charset="0"/>
                <a:cs typeface="Times New Roman" panose="02020603050405020304" pitchFamily="18" charset="0"/>
              </a:rPr>
              <a:t>(59%) </a:t>
            </a:r>
            <a:r>
              <a:rPr lang="es-UY" dirty="0">
                <a:ea typeface="Calibri" panose="020F0502020204030204" pitchFamily="34" charset="0"/>
                <a:cs typeface="Times New Roman" panose="02020603050405020304" pitchFamily="18" charset="0"/>
              </a:rPr>
              <a:t>son </a:t>
            </a:r>
            <a:r>
              <a:rPr lang="es-UY" b="1" dirty="0">
                <a:ea typeface="Calibri" panose="020F0502020204030204" pitchFamily="34" charset="0"/>
                <a:cs typeface="Times New Roman" panose="02020603050405020304" pitchFamily="18" charset="0"/>
              </a:rPr>
              <a:t>especialistas</a:t>
            </a:r>
            <a:r>
              <a:rPr lang="es-UY" dirty="0">
                <a:ea typeface="Calibri" panose="020F0502020204030204" pitchFamily="34" charset="0"/>
                <a:cs typeface="Times New Roman" panose="02020603050405020304" pitchFamily="18" charset="0"/>
              </a:rPr>
              <a:t>. Casi </a:t>
            </a:r>
            <a:r>
              <a:rPr lang="es-UY" b="1" dirty="0">
                <a:ea typeface="Calibri" panose="020F0502020204030204" pitchFamily="34" charset="0"/>
                <a:cs typeface="Times New Roman" panose="02020603050405020304" pitchFamily="18" charset="0"/>
              </a:rPr>
              <a:t>un tercio </a:t>
            </a:r>
            <a:r>
              <a:rPr lang="es-UY" dirty="0">
                <a:ea typeface="Calibri" panose="020F0502020204030204" pitchFamily="34" charset="0"/>
                <a:cs typeface="Times New Roman" panose="02020603050405020304" pitchFamily="18" charset="0"/>
              </a:rPr>
              <a:t>de los ocupados son </a:t>
            </a:r>
            <a:r>
              <a:rPr lang="es-UY" b="1" dirty="0">
                <a:ea typeface="Calibri" panose="020F0502020204030204" pitchFamily="34" charset="0"/>
                <a:cs typeface="Times New Roman" panose="02020603050405020304" pitchFamily="18" charset="0"/>
              </a:rPr>
              <a:t>estudiantes terciarios</a:t>
            </a:r>
            <a:r>
              <a:rPr lang="es-UY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2" y="1796220"/>
            <a:ext cx="8325465" cy="334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1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858000" y="4621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3600" b="1" dirty="0">
                <a:solidFill>
                  <a:srgbClr val="00B0F0"/>
                </a:solidFill>
                <a:ea typeface="+mj-ea"/>
                <a:cs typeface="+mj-cs"/>
              </a:rPr>
              <a:t>Empleo</a:t>
            </a:r>
            <a:endParaRPr lang="es-UY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220977"/>
              </p:ext>
            </p:extLst>
          </p:nvPr>
        </p:nvGraphicFramePr>
        <p:xfrm>
          <a:off x="402366" y="1292284"/>
          <a:ext cx="8271733" cy="293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71733">
                  <a:extLst>
                    <a:ext uri="{9D8B030D-6E8A-4147-A177-3AD203B41FA5}">
                      <a16:colId xmlns:a16="http://schemas.microsoft.com/office/drawing/2014/main" val="2952289118"/>
                    </a:ext>
                  </a:extLst>
                </a:gridCol>
              </a:tblGrid>
              <a:tr h="280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1800" dirty="0">
                          <a:effectLst/>
                        </a:rPr>
                        <a:t>Distribución del empleo según género</a:t>
                      </a:r>
                      <a:endParaRPr lang="es-U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C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835800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036482" y="5538862"/>
            <a:ext cx="6637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b="1" dirty="0">
                <a:ea typeface="Calibri" panose="020F0502020204030204" pitchFamily="34" charset="0"/>
                <a:cs typeface="Times New Roman" panose="02020603050405020304" pitchFamily="18" charset="0"/>
              </a:rPr>
              <a:t>68%</a:t>
            </a:r>
            <a:r>
              <a:rPr lang="es-UY" dirty="0">
                <a:ea typeface="Calibri" panose="020F0502020204030204" pitchFamily="34" charset="0"/>
                <a:cs typeface="Times New Roman" panose="02020603050405020304" pitchFamily="18" charset="0"/>
              </a:rPr>
              <a:t> de los ocupados del sector son </a:t>
            </a:r>
            <a:r>
              <a:rPr lang="es-UY" b="1" dirty="0">
                <a:ea typeface="Calibri" panose="020F0502020204030204" pitchFamily="34" charset="0"/>
                <a:cs typeface="Times New Roman" panose="02020603050405020304" pitchFamily="18" charset="0"/>
              </a:rPr>
              <a:t>hombres</a:t>
            </a:r>
            <a:r>
              <a:rPr lang="es-UY" dirty="0">
                <a:ea typeface="Calibri" panose="020F0502020204030204" pitchFamily="34" charset="0"/>
                <a:cs typeface="Times New Roman" panose="02020603050405020304" pitchFamily="18" charset="0"/>
              </a:rPr>
              <a:t>, en tanto que el </a:t>
            </a:r>
            <a:r>
              <a:rPr lang="es-UY" b="1" dirty="0">
                <a:ea typeface="Calibri" panose="020F0502020204030204" pitchFamily="34" charset="0"/>
                <a:cs typeface="Times New Roman" panose="02020603050405020304" pitchFamily="18" charset="0"/>
              </a:rPr>
              <a:t>32%</a:t>
            </a:r>
            <a:r>
              <a:rPr lang="es-UY" dirty="0">
                <a:ea typeface="Calibri" panose="020F0502020204030204" pitchFamily="34" charset="0"/>
                <a:cs typeface="Times New Roman" panose="02020603050405020304" pitchFamily="18" charset="0"/>
              </a:rPr>
              <a:t> restante son </a:t>
            </a:r>
            <a:r>
              <a:rPr lang="es-UY" b="1" dirty="0">
                <a:ea typeface="Calibri" panose="020F0502020204030204" pitchFamily="34" charset="0"/>
                <a:cs typeface="Times New Roman" panose="02020603050405020304" pitchFamily="18" charset="0"/>
              </a:rPr>
              <a:t>mujeres.</a:t>
            </a:r>
            <a:r>
              <a:rPr lang="es-UY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s-UY" dirty="0">
                <a:ea typeface="Calibri" panose="020F0502020204030204" pitchFamily="34" charset="0"/>
                <a:cs typeface="Times New Roman" panose="02020603050405020304" pitchFamily="18" charset="0"/>
              </a:rPr>
              <a:t>Tendencia a la reducción en la brecha con respecto a años anteriores. 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619250"/>
            <a:ext cx="82486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9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858000" y="4621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3600" b="1" dirty="0">
                <a:solidFill>
                  <a:srgbClr val="00B0F0"/>
                </a:solidFill>
                <a:ea typeface="+mj-ea"/>
                <a:cs typeface="+mj-cs"/>
              </a:rPr>
              <a:t>Empleo</a:t>
            </a:r>
            <a:endParaRPr lang="es-UY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5DED28-97CB-4BF1-9435-E55B94D3E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853" y="1279233"/>
            <a:ext cx="6473714" cy="420716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4634097-6244-47C4-9051-3FEE5D17DA68}"/>
              </a:ext>
            </a:extLst>
          </p:cNvPr>
          <p:cNvSpPr txBox="1"/>
          <p:nvPr/>
        </p:nvSpPr>
        <p:spPr>
          <a:xfrm>
            <a:off x="1990165" y="5486398"/>
            <a:ext cx="6884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En lo que refiere a categorías ocupacionales, se observa una elevada participación masculina en los niveles de responsabilidad más altos, alcanzando </a:t>
            </a:r>
            <a:r>
              <a:rPr lang="es-UY" b="1" dirty="0"/>
              <a:t>el 80% para cargos de dirección y gerencia</a:t>
            </a:r>
            <a:r>
              <a:rPr lang="es-UY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43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858000" y="4621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3600" b="1" dirty="0">
                <a:solidFill>
                  <a:srgbClr val="00B0F0"/>
                </a:solidFill>
                <a:ea typeface="+mj-ea"/>
                <a:cs typeface="+mj-cs"/>
              </a:rPr>
              <a:t>Empleo</a:t>
            </a:r>
            <a:endParaRPr lang="es-UY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AF8B28-8B4B-4DBC-806D-6B218F499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030" y="1344706"/>
            <a:ext cx="5797878" cy="390211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F701F8-FA6C-4874-8D9A-7DCCC1AFDC84}"/>
              </a:ext>
            </a:extLst>
          </p:cNvPr>
          <p:cNvSpPr txBox="1"/>
          <p:nvPr/>
        </p:nvSpPr>
        <p:spPr>
          <a:xfrm>
            <a:off x="1175122" y="5246817"/>
            <a:ext cx="7189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En el </a:t>
            </a:r>
            <a:r>
              <a:rPr lang="es-UY" b="1" dirty="0"/>
              <a:t>nivel educativo máximo </a:t>
            </a:r>
            <a:r>
              <a:rPr lang="es-UY" dirty="0"/>
              <a:t>según género, se observa una </a:t>
            </a:r>
            <a:r>
              <a:rPr lang="es-UY" b="1" dirty="0"/>
              <a:t>alta proporción de hombres en los niveles más altos </a:t>
            </a:r>
            <a:r>
              <a:rPr lang="es-UY" dirty="0"/>
              <a:t>de formación, master y doctorado.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85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858000" y="4621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3600" b="1" dirty="0">
                <a:solidFill>
                  <a:srgbClr val="00B0F0"/>
                </a:solidFill>
                <a:ea typeface="+mj-ea"/>
                <a:cs typeface="+mj-cs"/>
              </a:rPr>
              <a:t>Empleo</a:t>
            </a:r>
            <a:endParaRPr lang="es-UY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415066" y="1495484"/>
          <a:ext cx="8233633" cy="326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33633">
                  <a:extLst>
                    <a:ext uri="{9D8B030D-6E8A-4147-A177-3AD203B41FA5}">
                      <a16:colId xmlns:a16="http://schemas.microsoft.com/office/drawing/2014/main" val="2952289118"/>
                    </a:ext>
                  </a:extLst>
                </a:gridCol>
              </a:tblGrid>
              <a:tr h="280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2000" dirty="0">
                          <a:effectLst/>
                        </a:rPr>
                        <a:t>Distribución del empleo según edad</a:t>
                      </a:r>
                      <a:endParaRPr lang="es-U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C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835800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003685" y="5744388"/>
            <a:ext cx="6645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b="1" dirty="0">
                <a:ea typeface="Calibri" panose="020F0502020204030204" pitchFamily="34" charset="0"/>
                <a:cs typeface="Times New Roman" panose="02020603050405020304" pitchFamily="18" charset="0"/>
              </a:rPr>
              <a:t>63% </a:t>
            </a:r>
            <a:r>
              <a:rPr lang="es-UY" dirty="0">
                <a:ea typeface="Calibri" panose="020F0502020204030204" pitchFamily="34" charset="0"/>
                <a:cs typeface="Times New Roman" panose="02020603050405020304" pitchFamily="18" charset="0"/>
              </a:rPr>
              <a:t>de los empleos del sector TI están ocupados por personas menores a 35 años y sólo un </a:t>
            </a:r>
            <a:r>
              <a:rPr lang="es-UY" b="1" dirty="0">
                <a:ea typeface="Calibri" panose="020F0502020204030204" pitchFamily="34" charset="0"/>
                <a:cs typeface="Times New Roman" panose="02020603050405020304" pitchFamily="18" charset="0"/>
              </a:rPr>
              <a:t>7% </a:t>
            </a:r>
            <a:r>
              <a:rPr lang="es-UY" dirty="0">
                <a:ea typeface="Calibri" panose="020F0502020204030204" pitchFamily="34" charset="0"/>
                <a:cs typeface="Times New Roman" panose="02020603050405020304" pitchFamily="18" charset="0"/>
              </a:rPr>
              <a:t>son mayores a 50 años.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6" y="1821620"/>
            <a:ext cx="82677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9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" y="-4957"/>
            <a:ext cx="9235491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82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6946</TotalTime>
  <Words>201</Words>
  <Application>Microsoft Office PowerPoint</Application>
  <PresentationFormat>Presentación en pantalla (4:3)</PresentationFormat>
  <Paragraphs>27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ENCUESTA  CUTI 2015 (Empleo)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DESAYUNO DE TRABAJO LAS EMPRESAS TECNOLOGICAS URUGUAYAS Y LA INNOVACIÓN DISRUPTIVA</dc:title>
  <dc:creator>CUTI</dc:creator>
  <cp:lastModifiedBy>Victoria Diano</cp:lastModifiedBy>
  <cp:revision>203</cp:revision>
  <cp:lastPrinted>2016-09-06T17:43:16Z</cp:lastPrinted>
  <dcterms:created xsi:type="dcterms:W3CDTF">2015-10-28T17:27:05Z</dcterms:created>
  <dcterms:modified xsi:type="dcterms:W3CDTF">2017-07-10T19:32:01Z</dcterms:modified>
</cp:coreProperties>
</file>