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67" r:id="rId6"/>
    <p:sldId id="268" r:id="rId7"/>
    <p:sldId id="270" r:id="rId8"/>
    <p:sldId id="269" r:id="rId9"/>
    <p:sldId id="259" r:id="rId10"/>
  </p:sldIdLst>
  <p:sldSz cx="9144000" cy="6858000" type="screen4x3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C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ictoria\AppData\Local\Microsoft\Windows\INetCache\Content.Outlook\3ERXJV51\Compendio%20ofertas%20laborales%20-%20portal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2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ictoria\AppData\Local\Microsoft\Windows\INetCache\Content.Outlook\3ERXJV51\Compendio%20ofertas%20laborales%20-%20portale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ictoria\AppData\Local\Microsoft\Windows\INetCache\Content.Outlook\3ERXJV51\Compendio%20ofertas%20laborales%20-%20portale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ictoria\AppData\Local\Microsoft\Windows\INetCache\Content.Outlook\3ERXJV51\Compendio%20ofertas%20laborales%20-%20portale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s-UY" sz="1600" dirty="0">
                <a:solidFill>
                  <a:schemeClr val="accent1">
                    <a:lumMod val="75000"/>
                  </a:schemeClr>
                </a:solidFill>
              </a:rPr>
              <a:t>POR NIVEL</a:t>
            </a:r>
            <a:r>
              <a:rPr lang="es-UY" sz="1600" baseline="0" dirty="0">
                <a:solidFill>
                  <a:schemeClr val="accent1">
                    <a:lumMod val="75000"/>
                  </a:schemeClr>
                </a:solidFill>
              </a:rPr>
              <a:t> FORMATIVO</a:t>
            </a:r>
            <a:endParaRPr lang="es-UY" sz="1600" dirty="0">
              <a:solidFill>
                <a:schemeClr val="accent1">
                  <a:lumMod val="75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'[Compendio ofertas laborales - portales.xlsx]Procesados'!$A$2:$A$8</c:f>
              <c:strCache>
                <c:ptCount val="7"/>
                <c:pt idx="0">
                  <c:v>Ciclo Básico incompleto</c:v>
                </c:pt>
                <c:pt idx="1">
                  <c:v>Ciclo Básico completo</c:v>
                </c:pt>
                <c:pt idx="2">
                  <c:v>Secundaria incompleta</c:v>
                </c:pt>
                <c:pt idx="3">
                  <c:v>Secundaria completa</c:v>
                </c:pt>
                <c:pt idx="4">
                  <c:v>Terciario incompleto</c:v>
                </c:pt>
                <c:pt idx="5">
                  <c:v>Terciario completo</c:v>
                </c:pt>
                <c:pt idx="6">
                  <c:v>Postgrado completo</c:v>
                </c:pt>
              </c:strCache>
            </c:strRef>
          </c:cat>
          <c:val>
            <c:numRef>
              <c:f>'[Compendio ofertas laborales - portales.xlsx]Procesados'!$B$2:$B$8</c:f>
              <c:numCache>
                <c:formatCode>General</c:formatCode>
                <c:ptCount val="7"/>
                <c:pt idx="0">
                  <c:v>3</c:v>
                </c:pt>
                <c:pt idx="1">
                  <c:v>5</c:v>
                </c:pt>
                <c:pt idx="2">
                  <c:v>5</c:v>
                </c:pt>
                <c:pt idx="3">
                  <c:v>93</c:v>
                </c:pt>
                <c:pt idx="4">
                  <c:v>487</c:v>
                </c:pt>
                <c:pt idx="5">
                  <c:v>174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58-498B-A80D-67F6A3C30F4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26218192"/>
        <c:axId val="226219832"/>
      </c:barChart>
      <c:catAx>
        <c:axId val="2262181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6219832"/>
        <c:crosses val="autoZero"/>
        <c:auto val="1"/>
        <c:lblAlgn val="ctr"/>
        <c:lblOffset val="100"/>
        <c:noMultiLvlLbl val="0"/>
      </c:catAx>
      <c:valAx>
        <c:axId val="226219832"/>
        <c:scaling>
          <c:logBase val="10"/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26218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s-UY" sz="1600" b="1" i="0" u="none" strike="noStrike" kern="1200" baseline="0" noProof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UY" sz="1600" b="1" i="0" u="none" strike="noStrike" kern="1200" baseline="0" noProof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POR CURSOS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UY" sz="1600" b="1" i="0" u="none" strike="noStrike" kern="1200" baseline="0" noProof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'[Compendio ofertas laborales - portales.xlsx]Procesados'!$A$11:$A$23</c:f>
              <c:strCache>
                <c:ptCount val="13"/>
                <c:pt idx="0">
                  <c:v>Analista GeneXus</c:v>
                </c:pt>
                <c:pt idx="1">
                  <c:v>Administración de Servidores Linux - Administrador de Redes Linux</c:v>
                </c:pt>
                <c:pt idx="2">
                  <c:v>Testing de Software</c:v>
                </c:pt>
                <c:pt idx="3">
                  <c:v>Desarrollo Web con PHP</c:v>
                </c:pt>
                <c:pt idx="4">
                  <c:v>Desarrollo Web con PHP 5</c:v>
                </c:pt>
                <c:pt idx="5">
                  <c:v>Implementing a Microsoft SQL Server 2005 Database</c:v>
                </c:pt>
                <c:pt idx="6">
                  <c:v>Operador Linux - Administrador</c:v>
                </c:pt>
                <c:pt idx="7">
                  <c:v>Realizador Web</c:v>
                </c:pt>
                <c:pt idx="8">
                  <c:v>Certificado en Programación Visual Basic.Net</c:v>
                </c:pt>
                <c:pt idx="9">
                  <c:v>DB2 for Linux, Unix &amp; Windows Performance Tuning and Monitoring</c:v>
                </c:pt>
                <c:pt idx="10">
                  <c:v>Gestión de Proyectos con Microsoft Project 2007</c:v>
                </c:pt>
                <c:pt idx="11">
                  <c:v>Programador PHP - PHP y MySQL</c:v>
                </c:pt>
                <c:pt idx="12">
                  <c:v>Programación ASP .NET con C#</c:v>
                </c:pt>
              </c:strCache>
            </c:strRef>
          </c:cat>
          <c:val>
            <c:numRef>
              <c:f>'[Compendio ofertas laborales - portales.xlsx]Procesados'!$B$11:$B$23</c:f>
              <c:numCache>
                <c:formatCode>General</c:formatCode>
                <c:ptCount val="13"/>
                <c:pt idx="0">
                  <c:v>25</c:v>
                </c:pt>
                <c:pt idx="1">
                  <c:v>12</c:v>
                </c:pt>
                <c:pt idx="2">
                  <c:v>7</c:v>
                </c:pt>
                <c:pt idx="3">
                  <c:v>6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4</c:v>
                </c:pt>
                <c:pt idx="9">
                  <c:v>4</c:v>
                </c:pt>
                <c:pt idx="10">
                  <c:v>3</c:v>
                </c:pt>
                <c:pt idx="11">
                  <c:v>3</c:v>
                </c:pt>
                <c:pt idx="1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97-4D81-9A64-C2EF15C8533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12239040"/>
        <c:axId val="312241664"/>
      </c:barChart>
      <c:catAx>
        <c:axId val="3122390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2241664"/>
        <c:crosses val="autoZero"/>
        <c:auto val="1"/>
        <c:lblAlgn val="ctr"/>
        <c:lblOffset val="100"/>
        <c:noMultiLvlLbl val="0"/>
      </c:catAx>
      <c:valAx>
        <c:axId val="312241664"/>
        <c:scaling>
          <c:logBase val="10"/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122390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es-UY" sz="1600" b="1" i="0" u="none" strike="noStrike" kern="1200" baseline="0" noProof="0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UY" sz="1600" b="1" i="0" u="none" strike="noStrike" kern="1200" baseline="0" noProof="0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POR ÁREAS DE CONOCIMIENTO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UY" sz="1600" b="1" i="0" u="none" strike="noStrike" kern="1200" baseline="0" noProof="0" dirty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'[Compendio ofertas laborales - portales.xlsx]Procesados'!$A$37:$A$51</c:f>
              <c:strCache>
                <c:ptCount val="15"/>
                <c:pt idx="0">
                  <c:v>CSS (Cascading Style Sheets)</c:v>
                </c:pt>
                <c:pt idx="1">
                  <c:v>ASP.NET</c:v>
                </c:pt>
                <c:pt idx="2">
                  <c:v>GeneXus</c:v>
                </c:pt>
                <c:pt idx="3">
                  <c:v>Java</c:v>
                </c:pt>
                <c:pt idx="4">
                  <c:v>Administración de Redes</c:v>
                </c:pt>
                <c:pt idx="5">
                  <c:v>AngularJs 1.X</c:v>
                </c:pt>
                <c:pt idx="6">
                  <c:v>AJAX</c:v>
                </c:pt>
                <c:pt idx="7">
                  <c:v>C#</c:v>
                </c:pt>
                <c:pt idx="8">
                  <c:v>Android</c:v>
                </c:pt>
                <c:pt idx="9">
                  <c:v>Actualización e Instalación de Software</c:v>
                </c:pt>
                <c:pt idx="10">
                  <c:v>Linux</c:v>
                </c:pt>
                <c:pt idx="11">
                  <c:v>Gestión de Sistemas de Help Desk</c:v>
                </c:pt>
                <c:pt idx="12">
                  <c:v>HTML</c:v>
                </c:pt>
                <c:pt idx="13">
                  <c:v>Black Box Testing</c:v>
                </c:pt>
                <c:pt idx="14">
                  <c:v>Reparación PC</c:v>
                </c:pt>
              </c:strCache>
            </c:strRef>
          </c:cat>
          <c:val>
            <c:numRef>
              <c:f>'[Compendio ofertas laborales - portales.xlsx]Procesados'!$B$37:$B$51</c:f>
              <c:numCache>
                <c:formatCode>General</c:formatCode>
                <c:ptCount val="15"/>
                <c:pt idx="0">
                  <c:v>46</c:v>
                </c:pt>
                <c:pt idx="1">
                  <c:v>42</c:v>
                </c:pt>
                <c:pt idx="2">
                  <c:v>40</c:v>
                </c:pt>
                <c:pt idx="3">
                  <c:v>35</c:v>
                </c:pt>
                <c:pt idx="4">
                  <c:v>26</c:v>
                </c:pt>
                <c:pt idx="5">
                  <c:v>26</c:v>
                </c:pt>
                <c:pt idx="6">
                  <c:v>24</c:v>
                </c:pt>
                <c:pt idx="7">
                  <c:v>22</c:v>
                </c:pt>
                <c:pt idx="8">
                  <c:v>20</c:v>
                </c:pt>
                <c:pt idx="9">
                  <c:v>16</c:v>
                </c:pt>
                <c:pt idx="10">
                  <c:v>16</c:v>
                </c:pt>
                <c:pt idx="11">
                  <c:v>14</c:v>
                </c:pt>
                <c:pt idx="12">
                  <c:v>14</c:v>
                </c:pt>
                <c:pt idx="13">
                  <c:v>11</c:v>
                </c:pt>
                <c:pt idx="1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38-4C10-B74B-B7878FF3A4E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12239040"/>
        <c:axId val="312241664"/>
      </c:barChart>
      <c:catAx>
        <c:axId val="3122390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2241664"/>
        <c:crosses val="autoZero"/>
        <c:auto val="1"/>
        <c:lblAlgn val="ctr"/>
        <c:lblOffset val="100"/>
        <c:noMultiLvlLbl val="0"/>
      </c:catAx>
      <c:valAx>
        <c:axId val="312241664"/>
        <c:scaling>
          <c:logBase val="10"/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122390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kumimoji="0" lang="es-UY" sz="1600" b="1" i="0" u="none" strike="noStrike" kern="120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</a:rPr>
              <a:t>POR TÍTULO UNIVERSITARIO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'[Compendio ofertas laborales - portales.xlsx]Procesados'!$A$124:$A$133</c:f>
              <c:strCache>
                <c:ptCount val="10"/>
                <c:pt idx="0">
                  <c:v>Ingeniero en Computación - Informática - Sistemas</c:v>
                </c:pt>
                <c:pt idx="1">
                  <c:v>Analista en Computación - Informática</c:v>
                </c:pt>
                <c:pt idx="2">
                  <c:v>Analista en Tecnología Informática</c:v>
                </c:pt>
                <c:pt idx="3">
                  <c:v>Licenciatura en Sistemas - Informatica</c:v>
                </c:pt>
                <c:pt idx="4">
                  <c:v>Licenciatura en Diseño Gráfico</c:v>
                </c:pt>
                <c:pt idx="5">
                  <c:v>Ingeniero en Electrónica</c:v>
                </c:pt>
                <c:pt idx="6">
                  <c:v>Ingeniero en Telecomunicaciones</c:v>
                </c:pt>
                <c:pt idx="7">
                  <c:v>Técnico en redes y telecomunicaciones</c:v>
                </c:pt>
                <c:pt idx="8">
                  <c:v>Ingeniero Electricísta</c:v>
                </c:pt>
                <c:pt idx="9">
                  <c:v>Ingeniero Tecnológico Electrónico</c:v>
                </c:pt>
              </c:strCache>
            </c:strRef>
          </c:cat>
          <c:val>
            <c:numRef>
              <c:f>'[Compendio ofertas laborales - portales.xlsx]Procesados'!$B$124:$B$133</c:f>
              <c:numCache>
                <c:formatCode>General</c:formatCode>
                <c:ptCount val="10"/>
                <c:pt idx="0">
                  <c:v>141</c:v>
                </c:pt>
                <c:pt idx="1">
                  <c:v>96</c:v>
                </c:pt>
                <c:pt idx="2">
                  <c:v>52</c:v>
                </c:pt>
                <c:pt idx="3">
                  <c:v>15</c:v>
                </c:pt>
                <c:pt idx="4">
                  <c:v>7</c:v>
                </c:pt>
                <c:pt idx="5">
                  <c:v>6</c:v>
                </c:pt>
                <c:pt idx="6">
                  <c:v>5</c:v>
                </c:pt>
                <c:pt idx="7">
                  <c:v>4</c:v>
                </c:pt>
                <c:pt idx="8">
                  <c:v>2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A3-427C-906E-CC9297F3256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12239040"/>
        <c:axId val="312241664"/>
      </c:barChart>
      <c:catAx>
        <c:axId val="3122390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2241664"/>
        <c:crosses val="autoZero"/>
        <c:auto val="1"/>
        <c:lblAlgn val="ctr"/>
        <c:lblOffset val="100"/>
        <c:noMultiLvlLbl val="0"/>
      </c:catAx>
      <c:valAx>
        <c:axId val="312241664"/>
        <c:scaling>
          <c:logBase val="10"/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122390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kumimoji="0" lang="es-UY" sz="1600" b="1" i="0" u="none" strike="noStrike" kern="120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</a:rPr>
              <a:t>POR LOCALIZACIÓN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'[Compendio ofertas laborales - portales.xlsx]Procesados'!$A$136:$A$146</c:f>
              <c:strCache>
                <c:ptCount val="11"/>
                <c:pt idx="0">
                  <c:v>Montevideo</c:v>
                </c:pt>
                <c:pt idx="1">
                  <c:v>Canelones</c:v>
                </c:pt>
                <c:pt idx="2">
                  <c:v>San José</c:v>
                </c:pt>
                <c:pt idx="3">
                  <c:v>Paysandú</c:v>
                </c:pt>
                <c:pt idx="4">
                  <c:v>Uruguay</c:v>
                </c:pt>
                <c:pt idx="5">
                  <c:v>Maldonado</c:v>
                </c:pt>
                <c:pt idx="6">
                  <c:v>Tacuarembó</c:v>
                </c:pt>
                <c:pt idx="7">
                  <c:v>Río Negro</c:v>
                </c:pt>
                <c:pt idx="8">
                  <c:v>Soriano</c:v>
                </c:pt>
                <c:pt idx="9">
                  <c:v>Durazo</c:v>
                </c:pt>
                <c:pt idx="10">
                  <c:v>Colonia</c:v>
                </c:pt>
              </c:strCache>
            </c:strRef>
          </c:cat>
          <c:val>
            <c:numRef>
              <c:f>'[Compendio ofertas laborales - portales.xlsx]Procesados'!$B$136:$B$146</c:f>
              <c:numCache>
                <c:formatCode>General</c:formatCode>
                <c:ptCount val="11"/>
                <c:pt idx="0">
                  <c:v>750</c:v>
                </c:pt>
                <c:pt idx="1">
                  <c:v>6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EB-4C8A-846C-A25AED2B9EC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12239040"/>
        <c:axId val="312241664"/>
      </c:barChart>
      <c:catAx>
        <c:axId val="3122390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2241664"/>
        <c:crosses val="autoZero"/>
        <c:auto val="1"/>
        <c:lblAlgn val="ctr"/>
        <c:lblOffset val="100"/>
        <c:noMultiLvlLbl val="0"/>
      </c:catAx>
      <c:valAx>
        <c:axId val="312241664"/>
        <c:scaling>
          <c:logBase val="10"/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122390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kumimoji="0" lang="es-UY" sz="1600" b="1" i="0" u="none" strike="noStrike" kern="120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</a:rPr>
              <a:t>POR CANAL DE BÚSQUEDA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'[Compendio ofertas laborales - portales.xlsx]Procesados'!$A$149:$A$163</c:f>
              <c:strCache>
                <c:ptCount val="15"/>
                <c:pt idx="0">
                  <c:v>Análisis de Sistemas</c:v>
                </c:pt>
                <c:pt idx="1">
                  <c:v>Administración / Instalación de Redes</c:v>
                </c:pt>
                <c:pt idx="2">
                  <c:v>Desarrollo</c:v>
                </c:pt>
                <c:pt idx="3">
                  <c:v>Administración de Base de datos</c:v>
                </c:pt>
                <c:pt idx="4">
                  <c:v>HelpDesk / Soporte Técnico</c:v>
                </c:pt>
                <c:pt idx="5">
                  <c:v>Programación</c:v>
                </c:pt>
                <c:pt idx="6">
                  <c:v>Hardware / Reparación PC</c:v>
                </c:pt>
                <c:pt idx="7">
                  <c:v>Aplicaciones para Celular</c:v>
                </c:pt>
                <c:pt idx="8">
                  <c:v>Consultoría</c:v>
                </c:pt>
                <c:pt idx="9">
                  <c:v>Calidad de Sistemas</c:v>
                </c:pt>
                <c:pt idx="10">
                  <c:v>Diseño Gráfico / Web</c:v>
                </c:pt>
                <c:pt idx="11">
                  <c:v>Business Intelligence (BI) / DataWarehousing</c:v>
                </c:pt>
                <c:pt idx="12">
                  <c:v>Arquitectura de Sistemas</c:v>
                </c:pt>
                <c:pt idx="13">
                  <c:v>Testing de Sistemas</c:v>
                </c:pt>
                <c:pt idx="14">
                  <c:v>Sistemas Operativos</c:v>
                </c:pt>
              </c:strCache>
            </c:strRef>
          </c:cat>
          <c:val>
            <c:numRef>
              <c:f>'[Compendio ofertas laborales - portales.xlsx]Procesados'!$B$149:$B$163</c:f>
              <c:numCache>
                <c:formatCode>General</c:formatCode>
                <c:ptCount val="15"/>
                <c:pt idx="0">
                  <c:v>183</c:v>
                </c:pt>
                <c:pt idx="1">
                  <c:v>159</c:v>
                </c:pt>
                <c:pt idx="2">
                  <c:v>115</c:v>
                </c:pt>
                <c:pt idx="3">
                  <c:v>79</c:v>
                </c:pt>
                <c:pt idx="4">
                  <c:v>38</c:v>
                </c:pt>
                <c:pt idx="5">
                  <c:v>33</c:v>
                </c:pt>
                <c:pt idx="6">
                  <c:v>27</c:v>
                </c:pt>
                <c:pt idx="7">
                  <c:v>22</c:v>
                </c:pt>
                <c:pt idx="8">
                  <c:v>22</c:v>
                </c:pt>
                <c:pt idx="9">
                  <c:v>15</c:v>
                </c:pt>
                <c:pt idx="10">
                  <c:v>14</c:v>
                </c:pt>
                <c:pt idx="11">
                  <c:v>13</c:v>
                </c:pt>
                <c:pt idx="12">
                  <c:v>12</c:v>
                </c:pt>
                <c:pt idx="13">
                  <c:v>9</c:v>
                </c:pt>
                <c:pt idx="1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ED-47A4-BEC5-AA7B63E7B40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12239040"/>
        <c:axId val="312241664"/>
      </c:barChart>
      <c:catAx>
        <c:axId val="3122390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2241664"/>
        <c:crosses val="autoZero"/>
        <c:auto val="1"/>
        <c:lblAlgn val="ctr"/>
        <c:lblOffset val="100"/>
        <c:noMultiLvlLbl val="0"/>
      </c:catAx>
      <c:valAx>
        <c:axId val="312241664"/>
        <c:scaling>
          <c:logBase val="10"/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122390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D38D8-6C5E-44A0-92FA-3805BA12CC95}" type="datetimeFigureOut">
              <a:rPr lang="es-UY" smtClean="0"/>
              <a:t>5/7/2017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301B1-3C75-4A61-9482-C2D1EBCBFCD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615951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D38D8-6C5E-44A0-92FA-3805BA12CC95}" type="datetimeFigureOut">
              <a:rPr lang="es-UY" smtClean="0"/>
              <a:t>5/7/2017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301B1-3C75-4A61-9482-C2D1EBCBFCD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679987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D38D8-6C5E-44A0-92FA-3805BA12CC95}" type="datetimeFigureOut">
              <a:rPr lang="es-UY" smtClean="0"/>
              <a:t>5/7/2017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301B1-3C75-4A61-9482-C2D1EBCBFCD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638760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D38D8-6C5E-44A0-92FA-3805BA12CC95}" type="datetimeFigureOut">
              <a:rPr lang="es-UY" smtClean="0"/>
              <a:t>5/7/2017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301B1-3C75-4A61-9482-C2D1EBCBFCD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71122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D38D8-6C5E-44A0-92FA-3805BA12CC95}" type="datetimeFigureOut">
              <a:rPr lang="es-UY" smtClean="0"/>
              <a:t>5/7/2017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301B1-3C75-4A61-9482-C2D1EBCBFCD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73131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D38D8-6C5E-44A0-92FA-3805BA12CC95}" type="datetimeFigureOut">
              <a:rPr lang="es-UY" smtClean="0"/>
              <a:t>5/7/2017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301B1-3C75-4A61-9482-C2D1EBCBFCD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115708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D38D8-6C5E-44A0-92FA-3805BA12CC95}" type="datetimeFigureOut">
              <a:rPr lang="es-UY" smtClean="0"/>
              <a:t>5/7/2017</a:t>
            </a:fld>
            <a:endParaRPr lang="es-U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301B1-3C75-4A61-9482-C2D1EBCBFCD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110254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D38D8-6C5E-44A0-92FA-3805BA12CC95}" type="datetimeFigureOut">
              <a:rPr lang="es-UY" smtClean="0"/>
              <a:t>5/7/2017</a:t>
            </a:fld>
            <a:endParaRPr lang="es-U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301B1-3C75-4A61-9482-C2D1EBCBFCD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739707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D38D8-6C5E-44A0-92FA-3805BA12CC95}" type="datetimeFigureOut">
              <a:rPr lang="es-UY" smtClean="0"/>
              <a:t>5/7/2017</a:t>
            </a:fld>
            <a:endParaRPr lang="es-U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301B1-3C75-4A61-9482-C2D1EBCBFCD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310643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D38D8-6C5E-44A0-92FA-3805BA12CC95}" type="datetimeFigureOut">
              <a:rPr lang="es-UY" smtClean="0"/>
              <a:t>5/7/2017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301B1-3C75-4A61-9482-C2D1EBCBFCD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982995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D38D8-6C5E-44A0-92FA-3805BA12CC95}" type="datetimeFigureOut">
              <a:rPr lang="es-UY" smtClean="0"/>
              <a:t>5/7/2017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301B1-3C75-4A61-9482-C2D1EBCBFCD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564848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D38D8-6C5E-44A0-92FA-3805BA12CC95}" type="datetimeFigureOut">
              <a:rPr lang="es-UY" smtClean="0"/>
              <a:t>5/7/2017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301B1-3C75-4A61-9482-C2D1EBCBFCD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935346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096"/>
            <a:ext cx="9184328" cy="687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028" y="844333"/>
            <a:ext cx="6726936" cy="1907348"/>
          </a:xfrm>
        </p:spPr>
        <p:txBody>
          <a:bodyPr anchor="t">
            <a:normAutofit/>
          </a:bodyPr>
          <a:lstStyle/>
          <a:p>
            <a:pPr algn="l"/>
            <a:r>
              <a:rPr lang="es-MX" sz="3600" b="1" dirty="0">
                <a:solidFill>
                  <a:schemeClr val="bg1"/>
                </a:solidFill>
                <a:latin typeface="+mn-lt"/>
              </a:rPr>
              <a:t>COMPENDIO </a:t>
            </a:r>
            <a:br>
              <a:rPr lang="es-MX" sz="3600" b="1" dirty="0">
                <a:solidFill>
                  <a:schemeClr val="bg1"/>
                </a:solidFill>
                <a:latin typeface="+mn-lt"/>
              </a:rPr>
            </a:br>
            <a:r>
              <a:rPr lang="es-MX" sz="3600" b="1" dirty="0">
                <a:solidFill>
                  <a:schemeClr val="bg1"/>
                </a:solidFill>
                <a:latin typeface="+mn-lt"/>
              </a:rPr>
              <a:t>OFERTA LABORAL INDUSTRIA TIC</a:t>
            </a:r>
            <a:endParaRPr lang="es-UY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405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1832" y="488379"/>
            <a:ext cx="7772400" cy="426021"/>
          </a:xfrm>
        </p:spPr>
        <p:txBody>
          <a:bodyPr>
            <a:normAutofit/>
          </a:bodyPr>
          <a:lstStyle/>
          <a:p>
            <a:pPr algn="r"/>
            <a:r>
              <a:rPr lang="es-MX" sz="2400" b="1" dirty="0">
                <a:solidFill>
                  <a:srgbClr val="00B0F0"/>
                </a:solidFill>
                <a:latin typeface="+mn-lt"/>
              </a:rPr>
              <a:t>PRESENTACIÓN</a:t>
            </a:r>
            <a:endParaRPr lang="es-UY" sz="2400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331304" y="1789043"/>
            <a:ext cx="83829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Y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Este trabajo, realizado para el proyecto Jóvenes a Programar, compila la oferta laboral vinculada a la industria TIC durante el período enero/agosto 2016.</a:t>
            </a:r>
          </a:p>
          <a:p>
            <a:endParaRPr lang="es-UY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s-UY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efectos de proteger la identidad del portal laboral que la provee, es que se solicita discreción en el manejo de la información</a:t>
            </a:r>
            <a:r>
              <a:rPr lang="es-UY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51140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41832" y="488379"/>
            <a:ext cx="7772400" cy="42602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MX" sz="2400" b="1" dirty="0">
                <a:solidFill>
                  <a:srgbClr val="00B0F0"/>
                </a:solidFill>
                <a:latin typeface="+mn-lt"/>
              </a:rPr>
              <a:t>OFERTA LABORAL INDUSTRIA TIC</a:t>
            </a:r>
            <a:endParaRPr lang="es-UY" sz="2400" dirty="0">
              <a:solidFill>
                <a:srgbClr val="00B0F0"/>
              </a:solidFill>
              <a:latin typeface="+mn-lt"/>
            </a:endParaRP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B59C36E5-C409-46E0-B157-FE2ADA7ECA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7878824"/>
              </p:ext>
            </p:extLst>
          </p:nvPr>
        </p:nvGraphicFramePr>
        <p:xfrm>
          <a:off x="991991" y="1563757"/>
          <a:ext cx="7672081" cy="3326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81223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41832" y="488379"/>
            <a:ext cx="7772400" cy="42602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MX" sz="2400" b="1" dirty="0">
                <a:solidFill>
                  <a:srgbClr val="00B0F0"/>
                </a:solidFill>
                <a:latin typeface="+mn-lt"/>
              </a:rPr>
              <a:t>OFERTA LABORAL INDUSTRIA TIC</a:t>
            </a:r>
            <a:endParaRPr lang="es-UY" sz="2400" dirty="0">
              <a:solidFill>
                <a:srgbClr val="00B0F0"/>
              </a:solidFill>
              <a:latin typeface="+mn-lt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B59C36E5-C409-46E0-B157-FE2ADA7ECA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5652482"/>
              </p:ext>
            </p:extLst>
          </p:nvPr>
        </p:nvGraphicFramePr>
        <p:xfrm>
          <a:off x="835815" y="1417983"/>
          <a:ext cx="7772400" cy="4426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38918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41832" y="488379"/>
            <a:ext cx="7772400" cy="42602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MX" sz="2400" b="1" dirty="0">
                <a:solidFill>
                  <a:srgbClr val="00B0F0"/>
                </a:solidFill>
                <a:latin typeface="+mn-lt"/>
              </a:rPr>
              <a:t>OFERTA LABORAL INDUSTRIA TIC</a:t>
            </a:r>
            <a:endParaRPr lang="es-UY" sz="2400" dirty="0">
              <a:solidFill>
                <a:srgbClr val="00B0F0"/>
              </a:solidFill>
              <a:latin typeface="+mn-lt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B59C36E5-C409-46E0-B157-FE2ADA7ECA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6319332"/>
              </p:ext>
            </p:extLst>
          </p:nvPr>
        </p:nvGraphicFramePr>
        <p:xfrm>
          <a:off x="941832" y="1351722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80094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41832" y="488379"/>
            <a:ext cx="7772400" cy="42602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MX" sz="2400" b="1" dirty="0">
                <a:solidFill>
                  <a:srgbClr val="00B0F0"/>
                </a:solidFill>
                <a:latin typeface="+mn-lt"/>
              </a:rPr>
              <a:t>OFERTA LABORAL INDUSTRIA TIC</a:t>
            </a:r>
            <a:endParaRPr lang="es-UY" sz="2400" dirty="0">
              <a:solidFill>
                <a:srgbClr val="00B0F0"/>
              </a:solidFill>
              <a:latin typeface="+mn-lt"/>
            </a:endParaRP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B59C36E5-C409-46E0-B157-FE2ADA7ECA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2027295"/>
              </p:ext>
            </p:extLst>
          </p:nvPr>
        </p:nvGraphicFramePr>
        <p:xfrm>
          <a:off x="941832" y="1311966"/>
          <a:ext cx="7772401" cy="4717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22025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41832" y="488379"/>
            <a:ext cx="7772400" cy="42602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MX" sz="2400" b="1" dirty="0">
                <a:solidFill>
                  <a:srgbClr val="00B0F0"/>
                </a:solidFill>
                <a:latin typeface="+mn-lt"/>
              </a:rPr>
              <a:t>OFERTA LABORAL INDUSTRIA TIC</a:t>
            </a:r>
            <a:endParaRPr lang="es-UY" sz="2400" dirty="0">
              <a:solidFill>
                <a:srgbClr val="00B0F0"/>
              </a:solidFill>
              <a:latin typeface="+mn-lt"/>
            </a:endParaRP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B59C36E5-C409-46E0-B157-FE2ADA7ECA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7348290"/>
              </p:ext>
            </p:extLst>
          </p:nvPr>
        </p:nvGraphicFramePr>
        <p:xfrm>
          <a:off x="941833" y="1166191"/>
          <a:ext cx="7772399" cy="4850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92163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41832" y="488379"/>
            <a:ext cx="7772400" cy="42602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MX" sz="2400" b="1" dirty="0">
                <a:solidFill>
                  <a:srgbClr val="00B0F0"/>
                </a:solidFill>
                <a:latin typeface="+mn-lt"/>
              </a:rPr>
              <a:t>OFERTA LABORAL INDUSTRIA TIC</a:t>
            </a:r>
            <a:endParaRPr lang="es-UY" sz="2400" dirty="0">
              <a:solidFill>
                <a:srgbClr val="00B0F0"/>
              </a:solidFill>
              <a:latin typeface="+mn-lt"/>
            </a:endParaRP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B59C36E5-C409-46E0-B157-FE2ADA7ECA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0886810"/>
              </p:ext>
            </p:extLst>
          </p:nvPr>
        </p:nvGraphicFramePr>
        <p:xfrm>
          <a:off x="941832" y="1152938"/>
          <a:ext cx="7772399" cy="55394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7785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76" y="-4957"/>
            <a:ext cx="9235491" cy="69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070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</TotalTime>
  <Words>97</Words>
  <Application>Microsoft Office PowerPoint</Application>
  <PresentationFormat>Presentación en pantalla (4:3)</PresentationFormat>
  <Paragraphs>17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COMPENDIO  OFERTA LABORAL INDUSTRIA TIC</vt:lpstr>
      <vt:lpstr>PRESENTACIÓN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DESAYUNO DE TRABAJO LAS EMPRESAS TECNOLOGICAS URUGUAYAS Y LA INNOVACIÓN DISRUPTIVA</dc:title>
  <dc:creator>CUTI</dc:creator>
  <cp:lastModifiedBy>Victoria Diano</cp:lastModifiedBy>
  <cp:revision>10</cp:revision>
  <dcterms:created xsi:type="dcterms:W3CDTF">2015-10-28T17:27:05Z</dcterms:created>
  <dcterms:modified xsi:type="dcterms:W3CDTF">2017-07-05T13:45:57Z</dcterms:modified>
</cp:coreProperties>
</file>