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9"/>
  </p:notesMasterIdLst>
  <p:sldIdLst>
    <p:sldId id="320" r:id="rId2"/>
    <p:sldId id="299" r:id="rId3"/>
    <p:sldId id="321" r:id="rId4"/>
    <p:sldId id="258" r:id="rId5"/>
    <p:sldId id="268" r:id="rId6"/>
    <p:sldId id="267" r:id="rId7"/>
    <p:sldId id="275" r:id="rId8"/>
  </p:sldIdLst>
  <p:sldSz cx="9144000" cy="6858000" type="screen4x3"/>
  <p:notesSz cx="6888163" cy="100203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367"/>
    <a:srgbClr val="21C5FF"/>
    <a:srgbClr val="4BD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4687" autoAdjust="0"/>
  </p:normalViewPr>
  <p:slideViewPr>
    <p:cSldViewPr snapToGrid="0">
      <p:cViewPr varScale="1">
        <p:scale>
          <a:sx n="54" d="100"/>
          <a:sy n="54" d="100"/>
        </p:scale>
        <p:origin x="16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UY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3524BBE-4527-4EFA-85EE-08E308E5E3DE}" type="datetimeFigureOut">
              <a:rPr lang="es-UY" smtClean="0"/>
              <a:t>23/5/2017</a:t>
            </a:fld>
            <a:endParaRPr lang="es-UY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UY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UY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19AF533-4A1C-476B-B6FC-2DD7A4516757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7147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AF533-4A1C-476B-B6FC-2DD7A4516757}" type="slidenum">
              <a:rPr lang="es-UY" smtClean="0"/>
              <a:t>1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277376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AF533-4A1C-476B-B6FC-2DD7A4516757}" type="slidenum">
              <a:rPr lang="es-UY" smtClean="0"/>
              <a:t>5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00686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23/5/2017</a:t>
            </a:fld>
            <a:endParaRPr lang="es-U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61595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23/5/2017</a:t>
            </a:fld>
            <a:endParaRPr lang="es-U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67998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23/5/2017</a:t>
            </a:fld>
            <a:endParaRPr lang="es-U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63876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23/5/2017</a:t>
            </a:fld>
            <a:endParaRPr lang="es-U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7112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23/5/2017</a:t>
            </a:fld>
            <a:endParaRPr lang="es-U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7313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23/5/2017</a:t>
            </a:fld>
            <a:endParaRPr lang="es-U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11570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23/5/2017</a:t>
            </a:fld>
            <a:endParaRPr lang="es-U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11025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23/5/2017</a:t>
            </a:fld>
            <a:endParaRPr lang="es-U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73970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23/5/2017</a:t>
            </a:fld>
            <a:endParaRPr lang="es-U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31064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23/5/2017</a:t>
            </a:fld>
            <a:endParaRPr lang="es-U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98299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23/5/2017</a:t>
            </a:fld>
            <a:endParaRPr lang="es-U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56484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D38D8-6C5E-44A0-92FA-3805BA12CC95}" type="datetimeFigureOut">
              <a:rPr lang="es-UY" smtClean="0"/>
              <a:t>23/5/2017</a:t>
            </a:fld>
            <a:endParaRPr lang="es-U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301B1-3C75-4A61-9482-C2D1EBCBFCDF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93534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"/>
            <a:ext cx="9184328" cy="68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324" y="792278"/>
            <a:ext cx="4864288" cy="1662164"/>
          </a:xfrm>
        </p:spPr>
        <p:txBody>
          <a:bodyPr>
            <a:normAutofit/>
          </a:bodyPr>
          <a:lstStyle/>
          <a:p>
            <a:pPr algn="l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DISTRIBUCION GEOGRAFICA EMPRESAS </a:t>
            </a:r>
            <a:r>
              <a:rPr lang="es-MX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TICs</a:t>
            </a:r>
            <a:endParaRPr lang="es-UY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251" y="5875302"/>
            <a:ext cx="2658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21C5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@CUTIuy</a:t>
            </a:r>
          </a:p>
          <a:p>
            <a:r>
              <a:rPr lang="es-MX" b="1" dirty="0">
                <a:solidFill>
                  <a:srgbClr val="21C5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www.cuti.org.uy</a:t>
            </a:r>
          </a:p>
          <a:p>
            <a:endParaRPr lang="es-U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81484" y="2550696"/>
            <a:ext cx="1748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</a:t>
            </a:r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s-UY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57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1832" y="593154"/>
            <a:ext cx="7772400" cy="426021"/>
          </a:xfrm>
        </p:spPr>
        <p:txBody>
          <a:bodyPr>
            <a:noAutofit/>
          </a:bodyPr>
          <a:lstStyle/>
          <a:p>
            <a:pPr algn="r"/>
            <a:r>
              <a:rPr lang="es-MX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Socios Cuti</a:t>
            </a:r>
            <a:endParaRPr lang="es-UY" sz="3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44 CuadroTexto"/>
          <p:cNvSpPr txBox="1"/>
          <p:nvPr/>
        </p:nvSpPr>
        <p:spPr>
          <a:xfrm>
            <a:off x="3454809" y="2509658"/>
            <a:ext cx="5076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UY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Segmentación de empresas socias de Cuti en función de su tamaño (nivel de empleo)</a:t>
            </a:r>
            <a:endParaRPr lang="es-E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60" y="1782991"/>
            <a:ext cx="4709628" cy="45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4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24" y="3094433"/>
            <a:ext cx="7436528" cy="1838638"/>
          </a:xfrm>
          <a:prstGeom prst="rect">
            <a:avLst/>
          </a:prstGeom>
        </p:spPr>
      </p:pic>
      <p:sp>
        <p:nvSpPr>
          <p:cNvPr id="6" name="44 CuadroTexto"/>
          <p:cNvSpPr txBox="1"/>
          <p:nvPr/>
        </p:nvSpPr>
        <p:spPr>
          <a:xfrm>
            <a:off x="3336994" y="1703542"/>
            <a:ext cx="5076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UY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Empresas ubicadas en Montevideo concentran un 64% de los trabajadores del sector.</a:t>
            </a:r>
            <a:endParaRPr lang="es-E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06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0857" y="593154"/>
            <a:ext cx="7772400" cy="426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s-MX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 geográfica:</a:t>
            </a:r>
            <a:endParaRPr lang="es-UY" sz="3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71" y="1293871"/>
            <a:ext cx="6027346" cy="5193304"/>
          </a:xfrm>
          <a:prstGeom prst="rect">
            <a:avLst/>
          </a:prstGeom>
        </p:spPr>
      </p:pic>
      <p:sp>
        <p:nvSpPr>
          <p:cNvPr id="9" name="44 CuadroTexto"/>
          <p:cNvSpPr txBox="1"/>
          <p:nvPr/>
        </p:nvSpPr>
        <p:spPr>
          <a:xfrm>
            <a:off x="760857" y="2963930"/>
            <a:ext cx="5076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UY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95,8% de las empresas socias de Cuti se concentran en Montevideo</a:t>
            </a:r>
            <a:endParaRPr lang="es-E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23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5621" y="593154"/>
            <a:ext cx="7772400" cy="426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s-MX" sz="3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Censo INE </a:t>
            </a:r>
            <a:r>
              <a:rPr lang="es-MX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(2013)</a:t>
            </a:r>
            <a:r>
              <a:rPr lang="es-MX" sz="3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UY" sz="3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79" y="1979451"/>
            <a:ext cx="4788568" cy="4352091"/>
          </a:xfrm>
          <a:prstGeom prst="rect">
            <a:avLst/>
          </a:prstGeom>
        </p:spPr>
      </p:pic>
      <p:sp>
        <p:nvSpPr>
          <p:cNvPr id="10" name="44 CuadroTexto"/>
          <p:cNvSpPr txBox="1"/>
          <p:nvPr/>
        </p:nvSpPr>
        <p:spPr>
          <a:xfrm>
            <a:off x="3611863" y="1394676"/>
            <a:ext cx="5076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UY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Segmentación de empresas incluidas en censo INE en base a clasificación CIIU (REV4) *</a:t>
            </a:r>
            <a:endParaRPr lang="es-E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723586"/>
              </p:ext>
            </p:extLst>
          </p:nvPr>
        </p:nvGraphicFramePr>
        <p:xfrm>
          <a:off x="4981074" y="1979451"/>
          <a:ext cx="3621505" cy="12573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905377">
                  <a:extLst>
                    <a:ext uri="{9D8B030D-6E8A-4147-A177-3AD203B41FA5}">
                      <a16:colId xmlns:a16="http://schemas.microsoft.com/office/drawing/2014/main" val="1840415132"/>
                    </a:ext>
                  </a:extLst>
                </a:gridCol>
                <a:gridCol w="2716128">
                  <a:extLst>
                    <a:ext uri="{9D8B030D-6E8A-4147-A177-3AD203B41FA5}">
                      <a16:colId xmlns:a16="http://schemas.microsoft.com/office/drawing/2014/main" val="13169171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UY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62020</a:t>
                      </a:r>
                      <a:endParaRPr lang="es-UY" sz="900" b="0" i="0" u="none" strike="noStrike">
                        <a:solidFill>
                          <a:srgbClr val="18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UY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Actividades de consultoría informática y actividades de administración de medios informáticos</a:t>
                      </a:r>
                      <a:endParaRPr lang="es-UY" sz="900" b="0" i="0" u="none" strike="noStrike" dirty="0">
                        <a:solidFill>
                          <a:srgbClr val="18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82714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UY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62010</a:t>
                      </a:r>
                      <a:endParaRPr lang="es-UY" sz="900" b="0" i="0" u="none" strike="noStrike">
                        <a:solidFill>
                          <a:srgbClr val="18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UY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Actividades de programación informática</a:t>
                      </a:r>
                      <a:endParaRPr lang="es-UY" sz="900" b="0" i="0" u="none" strike="noStrike" dirty="0">
                        <a:solidFill>
                          <a:srgbClr val="18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992276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s-UY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62090</a:t>
                      </a:r>
                      <a:endParaRPr lang="es-UY" sz="900" b="0" i="0" u="none" strike="noStrike">
                        <a:solidFill>
                          <a:srgbClr val="18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UY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Otras actividades de tecnología de información y servicio de computadoras</a:t>
                      </a:r>
                      <a:endParaRPr lang="es-UY" sz="900" b="0" i="0" u="none" strike="noStrike" dirty="0">
                        <a:solidFill>
                          <a:srgbClr val="18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198395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s-UY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63110</a:t>
                      </a:r>
                      <a:endParaRPr lang="es-UY" sz="900" b="0" i="0" u="none" strike="noStrike" dirty="0">
                        <a:solidFill>
                          <a:srgbClr val="18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UY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Procesamiento de datos y actividades conexas</a:t>
                      </a:r>
                      <a:endParaRPr lang="es-UY" sz="900" b="0" i="0" u="none" strike="noStrike" dirty="0">
                        <a:solidFill>
                          <a:srgbClr val="1843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8301291"/>
                  </a:ext>
                </a:extLst>
              </a:tr>
            </a:tbl>
          </a:graphicData>
        </a:graphic>
      </p:graphicFrame>
      <p:sp>
        <p:nvSpPr>
          <p:cNvPr id="11" name="44 CuadroTexto"/>
          <p:cNvSpPr txBox="1"/>
          <p:nvPr/>
        </p:nvSpPr>
        <p:spPr>
          <a:xfrm>
            <a:off x="3755021" y="6331542"/>
            <a:ext cx="5076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UY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No se consideran las micro empresas y unipersonales</a:t>
            </a:r>
            <a:endParaRPr lang="es-E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3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7" y="1565059"/>
            <a:ext cx="8705106" cy="427025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0857" y="593154"/>
            <a:ext cx="7772400" cy="426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s-MX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 geográfica:</a:t>
            </a:r>
            <a:endParaRPr lang="es-UY" sz="3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22 CuadroTexto"/>
          <p:cNvSpPr txBox="1"/>
          <p:nvPr/>
        </p:nvSpPr>
        <p:spPr>
          <a:xfrm>
            <a:off x="532268" y="2188633"/>
            <a:ext cx="4552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90% de las empresas INE se concentran en Montevideo </a:t>
            </a:r>
          </a:p>
        </p:txBody>
      </p:sp>
    </p:spTree>
    <p:extLst>
      <p:ext uri="{BB962C8B-B14F-4D97-AF65-F5344CB8AC3E}">
        <p14:creationId xmlns:p14="http://schemas.microsoft.com/office/powerpoint/2010/main" val="30031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" y="-4957"/>
            <a:ext cx="9235491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82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6282</TotalTime>
  <Words>146</Words>
  <Application>Microsoft Office PowerPoint</Application>
  <PresentationFormat>Presentación en pantalla (4:3)</PresentationFormat>
  <Paragraphs>24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DISTRIBUCION GEOGRAFICA EMPRESAS TICs</vt:lpstr>
      <vt:lpstr>Socios Cuti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DESAYUNO DE TRABAJO LAS EMPRESAS TECNOLOGICAS URUGUAYAS Y LA INNOVACIÓN DISRUPTIVA</dc:title>
  <dc:creator>CUTI</dc:creator>
  <cp:lastModifiedBy>Victoria Diano</cp:lastModifiedBy>
  <cp:revision>175</cp:revision>
  <cp:lastPrinted>2016-09-20T13:43:07Z</cp:lastPrinted>
  <dcterms:created xsi:type="dcterms:W3CDTF">2015-10-28T17:27:05Z</dcterms:created>
  <dcterms:modified xsi:type="dcterms:W3CDTF">2017-05-23T20:07:24Z</dcterms:modified>
</cp:coreProperties>
</file>