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0" r:id="rId1"/>
  </p:sldMasterIdLst>
  <p:notesMasterIdLst>
    <p:notesMasterId r:id="rId9"/>
  </p:notesMasterIdLst>
  <p:sldIdLst>
    <p:sldId id="309" r:id="rId2"/>
    <p:sldId id="299" r:id="rId3"/>
    <p:sldId id="300" r:id="rId4"/>
    <p:sldId id="312" r:id="rId5"/>
    <p:sldId id="313" r:id="rId6"/>
    <p:sldId id="314" r:id="rId7"/>
    <p:sldId id="315" r:id="rId8"/>
  </p:sldIdLst>
  <p:sldSz cx="9144000" cy="6858000" type="screen4x3"/>
  <p:notesSz cx="6858000" cy="9144000"/>
  <p:defaultTextStyle>
    <a:defPPr>
      <a:defRPr lang="es-UY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ianne Oliveira Mattos" initials="MOM" lastIdx="1" clrIdx="0">
    <p:extLst>
      <p:ext uri="{19B8F6BF-5375-455C-9EA6-DF929625EA0E}">
        <p15:presenceInfo xmlns:p15="http://schemas.microsoft.com/office/powerpoint/2012/main" userId="S-1-5-21-946018443-682691974-1850952788-448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FA7B5"/>
    <a:srgbClr val="969696"/>
    <a:srgbClr val="21C5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16" autoAdjust="0"/>
    <p:restoredTop sz="91879" autoAdjust="0"/>
  </p:normalViewPr>
  <p:slideViewPr>
    <p:cSldViewPr snapToGrid="0">
      <p:cViewPr varScale="1">
        <p:scale>
          <a:sx n="98" d="100"/>
          <a:sy n="98" d="100"/>
        </p:scale>
        <p:origin x="18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leonardoloureiro:Downloads:CifrasCUTI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leonardoloureiro:Downloads:CifrasCUTI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 Facturación del Sector TI </a:t>
            </a:r>
          </a:p>
          <a:p>
            <a:pPr>
              <a:defRPr/>
            </a:pPr>
            <a:r>
              <a:rPr lang="en-US" sz="1400" b="0" i="0" u="none" strike="noStrike" baseline="0">
                <a:effectLst/>
              </a:rPr>
              <a:t>En millones de US$ corrientes</a:t>
            </a:r>
            <a:r>
              <a:rPr lang="en-US" sz="1400" b="1" i="0" u="none" strike="noStrike" baseline="0"/>
              <a:t> </a:t>
            </a:r>
            <a:endParaRPr lang="en-US" sz="1400"/>
          </a:p>
        </c:rich>
      </c:tx>
      <c:overlay val="0"/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Facturación!$B$3</c:f>
              <c:strCache>
                <c:ptCount val="1"/>
                <c:pt idx="0">
                  <c:v>Mercado Interno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</c:spPr>
          <c:invertIfNegative val="0"/>
          <c:dLbls>
            <c:dLbl>
              <c:idx val="15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60F-47D6-B1A7-71F1C2EE83FE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Facturación!$A$4:$A$19</c:f>
              <c:numCache>
                <c:formatCode>General</c:formatCode>
                <c:ptCount val="16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2016</c:v>
                </c:pt>
              </c:numCache>
            </c:numRef>
          </c:cat>
          <c:val>
            <c:numRef>
              <c:f>Facturación!$B$4:$B$19</c:f>
              <c:numCache>
                <c:formatCode>#,##0</c:formatCode>
                <c:ptCount val="16"/>
                <c:pt idx="0">
                  <c:v>142.69999999999999</c:v>
                </c:pt>
                <c:pt idx="1">
                  <c:v>147.9</c:v>
                </c:pt>
                <c:pt idx="2">
                  <c:v>153.19999999999999</c:v>
                </c:pt>
                <c:pt idx="3">
                  <c:v>133.1</c:v>
                </c:pt>
                <c:pt idx="4">
                  <c:v>136.80000000000001</c:v>
                </c:pt>
                <c:pt idx="5">
                  <c:v>160.1</c:v>
                </c:pt>
                <c:pt idx="6">
                  <c:v>193</c:v>
                </c:pt>
                <c:pt idx="7">
                  <c:v>232</c:v>
                </c:pt>
                <c:pt idx="8">
                  <c:v>288.02</c:v>
                </c:pt>
                <c:pt idx="9">
                  <c:v>355.50400000000002</c:v>
                </c:pt>
                <c:pt idx="10">
                  <c:v>390.09699999999998</c:v>
                </c:pt>
                <c:pt idx="11">
                  <c:v>484.36900000000003</c:v>
                </c:pt>
                <c:pt idx="12">
                  <c:v>616.02599999999995</c:v>
                </c:pt>
                <c:pt idx="13">
                  <c:v>725.61570800000004</c:v>
                </c:pt>
                <c:pt idx="14">
                  <c:v>781.79247549715126</c:v>
                </c:pt>
                <c:pt idx="15">
                  <c:v>778.97029517533042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60F-47D6-B1A7-71F1C2EE83FE}"/>
            </c:ext>
          </c:extLst>
        </c:ser>
        <c:ser>
          <c:idx val="1"/>
          <c:order val="1"/>
          <c:tx>
            <c:strRef>
              <c:f>Facturación!$C$3</c:f>
              <c:strCache>
                <c:ptCount val="1"/>
                <c:pt idx="0">
                  <c:v>Resto del Mundo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60F-47D6-B1A7-71F1C2EE83FE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60F-47D6-B1A7-71F1C2EE83FE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60F-47D6-B1A7-71F1C2EE83FE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60F-47D6-B1A7-71F1C2EE83FE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860F-47D6-B1A7-71F1C2EE83FE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60F-47D6-B1A7-71F1C2EE83FE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860F-47D6-B1A7-71F1C2EE83FE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860F-47D6-B1A7-71F1C2EE83FE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860F-47D6-B1A7-71F1C2EE83FE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860F-47D6-B1A7-71F1C2EE83FE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860F-47D6-B1A7-71F1C2EE83FE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860F-47D6-B1A7-71F1C2EE83FE}"/>
                </c:ext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860F-47D6-B1A7-71F1C2EE83FE}"/>
                </c:ext>
              </c:extLst>
            </c:dLbl>
            <c:dLbl>
              <c:idx val="1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860F-47D6-B1A7-71F1C2EE83F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es-UY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Facturación!$A$4:$A$19</c:f>
              <c:numCache>
                <c:formatCode>General</c:formatCode>
                <c:ptCount val="16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2016</c:v>
                </c:pt>
              </c:numCache>
            </c:numRef>
          </c:cat>
          <c:val>
            <c:numRef>
              <c:f>Facturación!$C$4:$C$19</c:f>
              <c:numCache>
                <c:formatCode>#,##0</c:formatCode>
                <c:ptCount val="16"/>
                <c:pt idx="0">
                  <c:v>79.400000000000006</c:v>
                </c:pt>
                <c:pt idx="1">
                  <c:v>83.6</c:v>
                </c:pt>
                <c:pt idx="2">
                  <c:v>80.099999999999994</c:v>
                </c:pt>
                <c:pt idx="3">
                  <c:v>74.5</c:v>
                </c:pt>
                <c:pt idx="4">
                  <c:v>88.7</c:v>
                </c:pt>
                <c:pt idx="5">
                  <c:v>104.5</c:v>
                </c:pt>
                <c:pt idx="6">
                  <c:v>151</c:v>
                </c:pt>
                <c:pt idx="7">
                  <c:v>188</c:v>
                </c:pt>
                <c:pt idx="8">
                  <c:v>179.7050588423001</c:v>
                </c:pt>
                <c:pt idx="9">
                  <c:v>206.94499999999999</c:v>
                </c:pt>
                <c:pt idx="10">
                  <c:v>225.26</c:v>
                </c:pt>
                <c:pt idx="11">
                  <c:v>265.71199999999999</c:v>
                </c:pt>
                <c:pt idx="12">
                  <c:v>307.39699999999999</c:v>
                </c:pt>
                <c:pt idx="13">
                  <c:v>276.98385512999999</c:v>
                </c:pt>
                <c:pt idx="14">
                  <c:v>343.74031453583132</c:v>
                </c:pt>
                <c:pt idx="15">
                  <c:v>379.45129865039331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860F-47D6-B1A7-71F1C2EE83F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100"/>
        <c:axId val="2121068840"/>
        <c:axId val="2121071880"/>
      </c:barChart>
      <c:catAx>
        <c:axId val="21210688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2121071880"/>
        <c:crosses val="autoZero"/>
        <c:auto val="1"/>
        <c:lblAlgn val="ctr"/>
        <c:lblOffset val="100"/>
        <c:noMultiLvlLbl val="0"/>
      </c:catAx>
      <c:valAx>
        <c:axId val="2121071880"/>
        <c:scaling>
          <c:orientation val="minMax"/>
        </c:scaling>
        <c:delete val="0"/>
        <c:axPos val="l"/>
        <c:majorGridlines/>
        <c:numFmt formatCode="#,##0" sourceLinked="1"/>
        <c:majorTickMark val="none"/>
        <c:minorTickMark val="none"/>
        <c:tickLblPos val="nextTo"/>
        <c:spPr>
          <a:ln w="9525">
            <a:noFill/>
          </a:ln>
        </c:spPr>
        <c:crossAx val="2121068840"/>
        <c:crosses val="autoZero"/>
        <c:crossBetween val="between"/>
      </c:valAx>
    </c:plotArea>
    <c:legend>
      <c:legendPos val="b"/>
      <c:overlay val="0"/>
      <c:txPr>
        <a:bodyPr/>
        <a:lstStyle/>
        <a:p>
          <a:pPr>
            <a:defRPr sz="1400"/>
          </a:pPr>
          <a:endParaRPr lang="es-UY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19"/>
    </mc:Choice>
    <mc:Fallback>
      <c:style val="19"/>
    </mc:Fallback>
  </mc:AlternateContent>
  <c:chart>
    <c:title>
      <c:tx>
        <c:rich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Evolución de las exportaciones</a:t>
            </a: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sz="1800" b="0" i="0" baseline="0">
                <a:effectLst/>
              </a:rPr>
              <a:t>En millones de US$ corrientes</a:t>
            </a:r>
            <a:r>
              <a:rPr lang="en-US" sz="1800" b="1" i="0" baseline="0">
                <a:effectLst/>
              </a:rPr>
              <a:t> </a:t>
            </a:r>
            <a:endParaRPr lang="en-US">
              <a:effectLst/>
            </a:endParaRPr>
          </a:p>
        </c:rich>
      </c:tx>
      <c:overlay val="0"/>
    </c:title>
    <c:autoTitleDeleted val="0"/>
    <c:plotArea>
      <c:layout/>
      <c:lineChart>
        <c:grouping val="standard"/>
        <c:varyColors val="0"/>
        <c:ser>
          <c:idx val="0"/>
          <c:order val="1"/>
          <c:tx>
            <c:strRef>
              <c:f>Facturación!$C$3</c:f>
              <c:strCache>
                <c:ptCount val="1"/>
                <c:pt idx="0">
                  <c:v>Resto del Mundo</c:v>
                </c:pt>
              </c:strCache>
            </c:strRef>
          </c:tx>
          <c:cat>
            <c:numRef>
              <c:f>Facturación!$A$4:$A$19</c:f>
              <c:numCache>
                <c:formatCode>General</c:formatCode>
                <c:ptCount val="16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2016</c:v>
                </c:pt>
              </c:numCache>
            </c:numRef>
          </c:cat>
          <c:val>
            <c:numRef>
              <c:f>Facturación!$C$4:$C$19</c:f>
              <c:numCache>
                <c:formatCode>#,##0</c:formatCode>
                <c:ptCount val="16"/>
                <c:pt idx="0">
                  <c:v>79.400000000000006</c:v>
                </c:pt>
                <c:pt idx="1">
                  <c:v>83.6</c:v>
                </c:pt>
                <c:pt idx="2">
                  <c:v>80.099999999999994</c:v>
                </c:pt>
                <c:pt idx="3">
                  <c:v>74.5</c:v>
                </c:pt>
                <c:pt idx="4">
                  <c:v>88.7</c:v>
                </c:pt>
                <c:pt idx="5">
                  <c:v>104.5</c:v>
                </c:pt>
                <c:pt idx="6">
                  <c:v>151</c:v>
                </c:pt>
                <c:pt idx="7">
                  <c:v>188</c:v>
                </c:pt>
                <c:pt idx="8">
                  <c:v>179.7050588423001</c:v>
                </c:pt>
                <c:pt idx="9">
                  <c:v>206.94499999999999</c:v>
                </c:pt>
                <c:pt idx="10">
                  <c:v>225.26</c:v>
                </c:pt>
                <c:pt idx="11">
                  <c:v>265.71199999999999</c:v>
                </c:pt>
                <c:pt idx="12">
                  <c:v>307.39699999999999</c:v>
                </c:pt>
                <c:pt idx="13">
                  <c:v>276.98385512999999</c:v>
                </c:pt>
                <c:pt idx="14">
                  <c:v>343.74031453583132</c:v>
                </c:pt>
                <c:pt idx="15">
                  <c:v>379.45129865039331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EFE-4EAF-B1C8-6F19B616BD51}"/>
            </c:ext>
          </c:extLst>
        </c:ser>
        <c:ser>
          <c:idx val="1"/>
          <c:order val="0"/>
          <c:tx>
            <c:strRef>
              <c:f>Facturación!$C$3</c:f>
              <c:strCache>
                <c:ptCount val="1"/>
                <c:pt idx="0">
                  <c:v>Resto del Mundo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/>
                </a:pPr>
                <a:endParaRPr lang="es-UY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Facturación!$A$4:$A$19</c:f>
              <c:numCache>
                <c:formatCode>General</c:formatCode>
                <c:ptCount val="16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2016</c:v>
                </c:pt>
              </c:numCache>
            </c:numRef>
          </c:cat>
          <c:val>
            <c:numRef>
              <c:f>Facturación!$C$4:$C$19</c:f>
              <c:numCache>
                <c:formatCode>#,##0</c:formatCode>
                <c:ptCount val="16"/>
                <c:pt idx="0">
                  <c:v>79.400000000000006</c:v>
                </c:pt>
                <c:pt idx="1">
                  <c:v>83.6</c:v>
                </c:pt>
                <c:pt idx="2">
                  <c:v>80.099999999999994</c:v>
                </c:pt>
                <c:pt idx="3">
                  <c:v>74.5</c:v>
                </c:pt>
                <c:pt idx="4">
                  <c:v>88.7</c:v>
                </c:pt>
                <c:pt idx="5">
                  <c:v>104.5</c:v>
                </c:pt>
                <c:pt idx="6">
                  <c:v>151</c:v>
                </c:pt>
                <c:pt idx="7">
                  <c:v>188</c:v>
                </c:pt>
                <c:pt idx="8">
                  <c:v>179.7050588423001</c:v>
                </c:pt>
                <c:pt idx="9">
                  <c:v>206.94499999999999</c:v>
                </c:pt>
                <c:pt idx="10">
                  <c:v>225.26</c:v>
                </c:pt>
                <c:pt idx="11">
                  <c:v>265.71199999999999</c:v>
                </c:pt>
                <c:pt idx="12">
                  <c:v>307.39699999999999</c:v>
                </c:pt>
                <c:pt idx="13">
                  <c:v>276.98385512999999</c:v>
                </c:pt>
                <c:pt idx="14">
                  <c:v>343.74031453583132</c:v>
                </c:pt>
                <c:pt idx="15">
                  <c:v>379.45129865039331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EFE-4EAF-B1C8-6F19B616BD5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18742504"/>
        <c:axId val="-2137308952"/>
      </c:lineChart>
      <c:catAx>
        <c:axId val="21187425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-2137308952"/>
        <c:crosses val="autoZero"/>
        <c:auto val="1"/>
        <c:lblAlgn val="ctr"/>
        <c:lblOffset val="100"/>
        <c:noMultiLvlLbl val="0"/>
      </c:catAx>
      <c:valAx>
        <c:axId val="-2137308952"/>
        <c:scaling>
          <c:orientation val="minMax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crossAx val="211874250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UY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524BBE-4527-4EFA-85EE-08E308E5E3DE}" type="datetimeFigureOut">
              <a:rPr lang="es-UY" smtClean="0"/>
              <a:t>09/11/2017</a:t>
            </a:fld>
            <a:endParaRPr lang="es-UY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UY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UY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UY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9AF533-4A1C-476B-B6FC-2DD7A4516757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1714778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U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9AF533-4A1C-476B-B6FC-2DD7A4516757}" type="slidenum">
              <a:rPr lang="es-UY" smtClean="0"/>
              <a:t>1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19013172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D38D8-6C5E-44A0-92FA-3805BA12CC95}" type="datetimeFigureOut">
              <a:rPr lang="es-UY" smtClean="0"/>
              <a:t>09/11/2017</a:t>
            </a:fld>
            <a:endParaRPr lang="es-U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301B1-3C75-4A61-9482-C2D1EBCBFCDF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6159514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D38D8-6C5E-44A0-92FA-3805BA12CC95}" type="datetimeFigureOut">
              <a:rPr lang="es-UY" smtClean="0"/>
              <a:t>09/11/2017</a:t>
            </a:fld>
            <a:endParaRPr lang="es-U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301B1-3C75-4A61-9482-C2D1EBCBFCDF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6799875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D38D8-6C5E-44A0-92FA-3805BA12CC95}" type="datetimeFigureOut">
              <a:rPr lang="es-UY" smtClean="0"/>
              <a:t>09/11/2017</a:t>
            </a:fld>
            <a:endParaRPr lang="es-U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301B1-3C75-4A61-9482-C2D1EBCBFCDF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16387601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D38D8-6C5E-44A0-92FA-3805BA12CC95}" type="datetimeFigureOut">
              <a:rPr lang="es-UY" smtClean="0"/>
              <a:t>09/11/2017</a:t>
            </a:fld>
            <a:endParaRPr lang="es-U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301B1-3C75-4A61-9482-C2D1EBCBFCDF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2711229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D38D8-6C5E-44A0-92FA-3805BA12CC95}" type="datetimeFigureOut">
              <a:rPr lang="es-UY" smtClean="0"/>
              <a:t>09/11/2017</a:t>
            </a:fld>
            <a:endParaRPr lang="es-U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301B1-3C75-4A61-9482-C2D1EBCBFCDF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4731314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D38D8-6C5E-44A0-92FA-3805BA12CC95}" type="datetimeFigureOut">
              <a:rPr lang="es-UY" smtClean="0"/>
              <a:t>09/11/2017</a:t>
            </a:fld>
            <a:endParaRPr lang="es-U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301B1-3C75-4A61-9482-C2D1EBCBFCDF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11157087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D38D8-6C5E-44A0-92FA-3805BA12CC95}" type="datetimeFigureOut">
              <a:rPr lang="es-UY" smtClean="0"/>
              <a:t>09/11/2017</a:t>
            </a:fld>
            <a:endParaRPr lang="es-UY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301B1-3C75-4A61-9482-C2D1EBCBFCDF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21102543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D38D8-6C5E-44A0-92FA-3805BA12CC95}" type="datetimeFigureOut">
              <a:rPr lang="es-UY" smtClean="0"/>
              <a:t>09/11/2017</a:t>
            </a:fld>
            <a:endParaRPr lang="es-UY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301B1-3C75-4A61-9482-C2D1EBCBFCDF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27397077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D38D8-6C5E-44A0-92FA-3805BA12CC95}" type="datetimeFigureOut">
              <a:rPr lang="es-UY" smtClean="0"/>
              <a:t>09/11/2017</a:t>
            </a:fld>
            <a:endParaRPr lang="es-UY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301B1-3C75-4A61-9482-C2D1EBCBFCDF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23106435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D38D8-6C5E-44A0-92FA-3805BA12CC95}" type="datetimeFigureOut">
              <a:rPr lang="es-UY" smtClean="0"/>
              <a:t>09/11/2017</a:t>
            </a:fld>
            <a:endParaRPr lang="es-U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301B1-3C75-4A61-9482-C2D1EBCBFCDF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39829953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D38D8-6C5E-44A0-92FA-3805BA12CC95}" type="datetimeFigureOut">
              <a:rPr lang="es-UY" smtClean="0"/>
              <a:t>09/11/2017</a:t>
            </a:fld>
            <a:endParaRPr lang="es-U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301B1-3C75-4A61-9482-C2D1EBCBFCDF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15648488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2D38D8-6C5E-44A0-92FA-3805BA12CC95}" type="datetimeFigureOut">
              <a:rPr lang="es-UY" smtClean="0"/>
              <a:t>09/11/2017</a:t>
            </a:fld>
            <a:endParaRPr lang="es-U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U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C301B1-3C75-4A61-9482-C2D1EBCBFCDF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935346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096"/>
            <a:ext cx="9184328" cy="6876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4787" y="3024892"/>
            <a:ext cx="6897624" cy="1733953"/>
          </a:xfrm>
        </p:spPr>
        <p:txBody>
          <a:bodyPr>
            <a:normAutofit fontScale="90000"/>
          </a:bodyPr>
          <a:lstStyle/>
          <a:p>
            <a:pPr algn="l">
              <a:lnSpc>
                <a:spcPct val="80000"/>
              </a:lnSpc>
            </a:pPr>
            <a:r>
              <a:rPr lang="es-UY" sz="8000" b="1" dirty="0">
                <a:solidFill>
                  <a:schemeClr val="bg1"/>
                </a:solidFill>
                <a:latin typeface="+mn-lt"/>
              </a:rPr>
              <a:t>Una Industria en Crecimiento </a:t>
            </a:r>
            <a:br>
              <a:rPr lang="en-GB" sz="4000" b="1" dirty="0">
                <a:solidFill>
                  <a:schemeClr val="bg1"/>
                </a:solidFill>
                <a:latin typeface="+mn-lt"/>
              </a:rPr>
            </a:br>
            <a:br>
              <a:rPr lang="en-GB" sz="4400" b="1" dirty="0">
                <a:solidFill>
                  <a:schemeClr val="bg1"/>
                </a:solidFill>
                <a:latin typeface="+mn-lt"/>
              </a:rPr>
            </a:br>
            <a:endParaRPr lang="es-UY" sz="3200" b="1" dirty="0">
              <a:solidFill>
                <a:schemeClr val="bg1"/>
              </a:solidFill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819423" y="4343346"/>
            <a:ext cx="3082394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 dirty="0">
                <a:solidFill>
                  <a:srgbClr val="21C5FF"/>
                </a:solidFill>
              </a:rPr>
              <a:t>Ing. Leonardo </a:t>
            </a:r>
            <a:r>
              <a:rPr lang="es-ES" sz="2400" b="1" dirty="0" err="1">
                <a:solidFill>
                  <a:srgbClr val="21C5FF"/>
                </a:solidFill>
              </a:rPr>
              <a:t>Loureiro</a:t>
            </a:r>
            <a:endParaRPr lang="es-ES" sz="2400" b="1" dirty="0">
              <a:solidFill>
                <a:srgbClr val="21C5FF"/>
              </a:solidFill>
            </a:endParaRPr>
          </a:p>
          <a:p>
            <a:r>
              <a:rPr lang="es-ES" sz="2400" b="1" dirty="0">
                <a:solidFill>
                  <a:srgbClr val="21C5FF"/>
                </a:solidFill>
              </a:rPr>
              <a:t>Presidente</a:t>
            </a:r>
          </a:p>
          <a:p>
            <a:r>
              <a:rPr lang="es-ES" sz="2400" b="1" dirty="0">
                <a:solidFill>
                  <a:srgbClr val="21C5FF"/>
                </a:solidFill>
              </a:rPr>
              <a:t>@</a:t>
            </a:r>
            <a:r>
              <a:rPr lang="es-ES" sz="2400" b="1" dirty="0" err="1">
                <a:solidFill>
                  <a:srgbClr val="21C5FF"/>
                </a:solidFill>
              </a:rPr>
              <a:t>CutiUy</a:t>
            </a:r>
            <a:endParaRPr lang="es-UY" sz="2400" b="1" dirty="0">
              <a:solidFill>
                <a:srgbClr val="21C5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60889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2588456" y="937233"/>
            <a:ext cx="37982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UY" sz="4000" b="1" dirty="0"/>
              <a:t>Cuti</a:t>
            </a:r>
            <a:r>
              <a:rPr lang="es-UY" dirty="0"/>
              <a:t> </a:t>
            </a:r>
          </a:p>
        </p:txBody>
      </p:sp>
      <p:cxnSp>
        <p:nvCxnSpPr>
          <p:cNvPr id="8" name="Conector recto 7"/>
          <p:cNvCxnSpPr/>
          <p:nvPr/>
        </p:nvCxnSpPr>
        <p:spPr>
          <a:xfrm flipV="1">
            <a:off x="3828422" y="1645119"/>
            <a:ext cx="1296237" cy="1"/>
          </a:xfrm>
          <a:prstGeom prst="line">
            <a:avLst/>
          </a:prstGeom>
          <a:ln w="41275">
            <a:solidFill>
              <a:srgbClr val="21C5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CDD1BCBA-6832-43E7-9401-01589A1917CD}"/>
              </a:ext>
            </a:extLst>
          </p:cNvPr>
          <p:cNvSpPr txBox="1"/>
          <p:nvPr/>
        </p:nvSpPr>
        <p:spPr>
          <a:xfrm>
            <a:off x="2843408" y="5448822"/>
            <a:ext cx="55866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Y" sz="2000" dirty="0">
                <a:solidFill>
                  <a:schemeClr val="accent1"/>
                </a:solidFill>
              </a:rPr>
              <a:t>Oficina situada en Parque Tecnológico LATU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E9340BD3-1331-44B4-BFEF-3AEC794276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5765" y="1995487"/>
            <a:ext cx="5124450" cy="2867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1405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8EB93C9E-6545-445E-89DA-0E9E0B55AB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0190" y="4390315"/>
            <a:ext cx="4686116" cy="2171853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AD5AD53C-7A62-4A2B-B276-D85469178E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0190" y="436617"/>
            <a:ext cx="4489182" cy="2031067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1723" y="2467684"/>
            <a:ext cx="4686116" cy="1922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5126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6521515"/>
              </p:ext>
            </p:extLst>
          </p:nvPr>
        </p:nvGraphicFramePr>
        <p:xfrm>
          <a:off x="-36119" y="615192"/>
          <a:ext cx="9216239" cy="56276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382961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/>
          <p:cNvGraphicFramePr>
            <a:graphicFrameLocks noGrp="1"/>
          </p:cNvGraphicFramePr>
          <p:nvPr/>
        </p:nvGraphicFramePr>
        <p:xfrm>
          <a:off x="-36119" y="615192"/>
          <a:ext cx="9216239" cy="56276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079574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6635" y="1016000"/>
            <a:ext cx="7891942" cy="5607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2109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3380" y="1559922"/>
            <a:ext cx="5695223" cy="1977098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6880" y="3721100"/>
            <a:ext cx="5261320" cy="212465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44947F4-FA78-4BA6-ADE3-982E1B56050C}"/>
              </a:ext>
            </a:extLst>
          </p:cNvPr>
          <p:cNvSpPr txBox="1"/>
          <p:nvPr/>
        </p:nvSpPr>
        <p:spPr>
          <a:xfrm>
            <a:off x="2918564" y="6012493"/>
            <a:ext cx="51231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Y" sz="2400" b="1" dirty="0">
                <a:solidFill>
                  <a:schemeClr val="tx2"/>
                </a:solidFill>
                <a:latin typeface="Albertus MT Lt" pitchFamily="2" charset="0"/>
              </a:rPr>
              <a:t>Industria con desempleo cero</a:t>
            </a:r>
          </a:p>
        </p:txBody>
      </p:sp>
    </p:spTree>
    <p:extLst>
      <p:ext uri="{BB962C8B-B14F-4D97-AF65-F5344CB8AC3E}">
        <p14:creationId xmlns:p14="http://schemas.microsoft.com/office/powerpoint/2010/main" val="35622311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6001</TotalTime>
  <Words>45</Words>
  <Application>Microsoft Office PowerPoint</Application>
  <PresentationFormat>Presentación en pantalla (4:3)</PresentationFormat>
  <Paragraphs>13</Paragraphs>
  <Slides>7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2" baseType="lpstr">
      <vt:lpstr>Albertus MT Lt</vt:lpstr>
      <vt:lpstr>Arial</vt:lpstr>
      <vt:lpstr>Calibri</vt:lpstr>
      <vt:lpstr>Calibri Light</vt:lpstr>
      <vt:lpstr>Office Theme</vt:lpstr>
      <vt:lpstr>Una Industria en Crecimiento  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DESAYUNO DE TRABAJO LAS EMPRESAS TECNOLOGICAS URUGUAYAS Y LA INNOVACIÓN DISRUPTIVA</dc:title>
  <dc:creator>CUTI</dc:creator>
  <cp:lastModifiedBy>CUTI</cp:lastModifiedBy>
  <cp:revision>166</cp:revision>
  <dcterms:created xsi:type="dcterms:W3CDTF">2015-10-28T17:27:05Z</dcterms:created>
  <dcterms:modified xsi:type="dcterms:W3CDTF">2017-11-09T14:31:42Z</dcterms:modified>
</cp:coreProperties>
</file>