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81" r:id="rId3"/>
    <p:sldId id="282" r:id="rId4"/>
    <p:sldId id="257" r:id="rId5"/>
    <p:sldId id="259" r:id="rId6"/>
    <p:sldId id="260" r:id="rId7"/>
    <p:sldId id="262" r:id="rId8"/>
    <p:sldId id="274" r:id="rId9"/>
    <p:sldId id="264" r:id="rId10"/>
    <p:sldId id="266" r:id="rId11"/>
    <p:sldId id="267" r:id="rId12"/>
    <p:sldId id="283" r:id="rId13"/>
    <p:sldId id="269" r:id="rId14"/>
    <p:sldId id="271" r:id="rId15"/>
    <p:sldId id="272" r:id="rId16"/>
    <p:sldId id="273" r:id="rId17"/>
    <p:sldId id="287" r:id="rId18"/>
    <p:sldId id="263" r:id="rId19"/>
    <p:sldId id="285" r:id="rId20"/>
    <p:sldId id="280" r:id="rId21"/>
    <p:sldId id="275" r:id="rId22"/>
    <p:sldId id="279" r:id="rId23"/>
    <p:sldId id="278" r:id="rId24"/>
  </p:sldIdLst>
  <p:sldSz cx="12192000" cy="6858000"/>
  <p:notesSz cx="7010400" cy="92964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0570" autoAdjust="0"/>
  </p:normalViewPr>
  <p:slideViewPr>
    <p:cSldViewPr snapToGrid="0">
      <p:cViewPr varScale="1">
        <p:scale>
          <a:sx n="67" d="100"/>
          <a:sy n="67" d="100"/>
        </p:scale>
        <p:origin x="8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4EDCB-3165-4EE2-97F9-573081921CE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7C74397-DB76-499E-B53D-098EC833946F}">
      <dgm:prSet phldrT="[Texto]"/>
      <dgm:spPr/>
      <dgm:t>
        <a:bodyPr/>
        <a:lstStyle/>
        <a:p>
          <a:r>
            <a:rPr lang="es-UY" b="1" dirty="0" smtClean="0"/>
            <a:t>Acceso gradual hacia TLC</a:t>
          </a:r>
          <a:endParaRPr lang="es-UY" b="1" dirty="0"/>
        </a:p>
      </dgm:t>
    </dgm:pt>
    <dgm:pt modelId="{42E67AE2-BDC6-4C38-B7F8-07DB7A35E2F9}" type="parTrans" cxnId="{0F5675C1-0E96-4249-A3A9-8D31530C2AB5}">
      <dgm:prSet/>
      <dgm:spPr/>
      <dgm:t>
        <a:bodyPr/>
        <a:lstStyle/>
        <a:p>
          <a:endParaRPr lang="es-UY"/>
        </a:p>
      </dgm:t>
    </dgm:pt>
    <dgm:pt modelId="{102CE909-5CDC-4825-9000-681C38B192A4}" type="sibTrans" cxnId="{0F5675C1-0E96-4249-A3A9-8D31530C2AB5}">
      <dgm:prSet/>
      <dgm:spPr/>
      <dgm:t>
        <a:bodyPr/>
        <a:lstStyle/>
        <a:p>
          <a:endParaRPr lang="es-UY"/>
        </a:p>
      </dgm:t>
    </dgm:pt>
    <dgm:pt modelId="{DA1851A6-E817-4D7F-84E8-D552670231AA}">
      <dgm:prSet phldrT="[Texto]"/>
      <dgm:spPr/>
      <dgm:t>
        <a:bodyPr/>
        <a:lstStyle/>
        <a:p>
          <a:r>
            <a:rPr lang="es-UY" b="1" dirty="0" smtClean="0"/>
            <a:t>100%</a:t>
          </a:r>
        </a:p>
        <a:p>
          <a:r>
            <a:rPr lang="es-UY" b="1" dirty="0" smtClean="0"/>
            <a:t>Preferencias </a:t>
          </a:r>
          <a:endParaRPr lang="es-UY" b="1" dirty="0"/>
        </a:p>
      </dgm:t>
    </dgm:pt>
    <dgm:pt modelId="{CADAFF8E-2E2A-4BB3-9252-22D723F764AB}" type="parTrans" cxnId="{541A3235-AEC8-45CA-BF5A-C5B0DCFA4148}">
      <dgm:prSet/>
      <dgm:spPr/>
      <dgm:t>
        <a:bodyPr/>
        <a:lstStyle/>
        <a:p>
          <a:endParaRPr lang="es-UY"/>
        </a:p>
      </dgm:t>
    </dgm:pt>
    <dgm:pt modelId="{E5C420EA-9EC1-4954-B132-A566D608CE29}" type="sibTrans" cxnId="{541A3235-AEC8-45CA-BF5A-C5B0DCFA4148}">
      <dgm:prSet/>
      <dgm:spPr/>
      <dgm:t>
        <a:bodyPr/>
        <a:lstStyle/>
        <a:p>
          <a:endParaRPr lang="es-UY"/>
        </a:p>
      </dgm:t>
    </dgm:pt>
    <dgm:pt modelId="{23A95EF4-2AAC-4FD0-8966-3CB67A9749BB}">
      <dgm:prSet phldrT="[Texto]"/>
      <dgm:spPr/>
      <dgm:t>
        <a:bodyPr/>
        <a:lstStyle/>
        <a:p>
          <a:r>
            <a:rPr lang="es-UY" b="1" dirty="0" smtClean="0"/>
            <a:t>Arancel</a:t>
          </a:r>
        </a:p>
        <a:p>
          <a:r>
            <a:rPr lang="es-UY" b="1" dirty="0" smtClean="0"/>
            <a:t> 12% a 25%</a:t>
          </a:r>
          <a:endParaRPr lang="es-UY" b="1" dirty="0"/>
        </a:p>
      </dgm:t>
    </dgm:pt>
    <dgm:pt modelId="{8EA19A4E-08B9-4AAA-8E24-31E9836E8E64}" type="parTrans" cxnId="{24F6024B-85CB-413D-B9B3-21B6AA73729C}">
      <dgm:prSet/>
      <dgm:spPr/>
      <dgm:t>
        <a:bodyPr/>
        <a:lstStyle/>
        <a:p>
          <a:endParaRPr lang="es-UY"/>
        </a:p>
      </dgm:t>
    </dgm:pt>
    <dgm:pt modelId="{53D08062-92E6-4CC4-B984-F33A18A126EF}" type="sibTrans" cxnId="{24F6024B-85CB-413D-B9B3-21B6AA73729C}">
      <dgm:prSet/>
      <dgm:spPr/>
      <dgm:t>
        <a:bodyPr/>
        <a:lstStyle/>
        <a:p>
          <a:endParaRPr lang="es-UY"/>
        </a:p>
      </dgm:t>
    </dgm:pt>
    <dgm:pt modelId="{CB21CB47-6DAF-4EFD-A2B6-AEA8528D6503}" type="pres">
      <dgm:prSet presAssocID="{3AA4EDCB-3165-4EE2-97F9-573081921CE8}" presName="Name0" presStyleCnt="0">
        <dgm:presLayoutVars>
          <dgm:dir/>
          <dgm:resizeHandles val="exact"/>
        </dgm:presLayoutVars>
      </dgm:prSet>
      <dgm:spPr/>
    </dgm:pt>
    <dgm:pt modelId="{A6B1B8F5-FDC3-4B0E-95EF-C3480EA1CF65}" type="pres">
      <dgm:prSet presAssocID="{3AA4EDCB-3165-4EE2-97F9-573081921CE8}" presName="bkgdShp" presStyleLbl="alignAccFollowNode1" presStyleIdx="0" presStyleCnt="1" custScaleY="61734" custLinFactNeighborX="-658" custLinFactNeighborY="-16986"/>
      <dgm:spPr/>
    </dgm:pt>
    <dgm:pt modelId="{2D3F8BB2-C092-4D5F-9838-0B246A9FABB8}" type="pres">
      <dgm:prSet presAssocID="{3AA4EDCB-3165-4EE2-97F9-573081921CE8}" presName="linComp" presStyleCnt="0"/>
      <dgm:spPr/>
    </dgm:pt>
    <dgm:pt modelId="{5B6CA02B-E14C-4AEB-B442-B2ADD9A468A5}" type="pres">
      <dgm:prSet presAssocID="{F7C74397-DB76-499E-B53D-098EC833946F}" presName="compNode" presStyleCnt="0"/>
      <dgm:spPr/>
    </dgm:pt>
    <dgm:pt modelId="{E3FA39B8-A226-4B77-ADE9-09657CD20700}" type="pres">
      <dgm:prSet presAssocID="{F7C74397-DB76-499E-B53D-098EC83394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BCC06B4-4596-494D-BE9E-C879EF28E0A9}" type="pres">
      <dgm:prSet presAssocID="{F7C74397-DB76-499E-B53D-098EC833946F}" presName="invisiNode" presStyleLbl="node1" presStyleIdx="0" presStyleCnt="3"/>
      <dgm:spPr/>
    </dgm:pt>
    <dgm:pt modelId="{F246FE0E-6117-4990-9A07-51500E27C867}" type="pres">
      <dgm:prSet presAssocID="{F7C74397-DB76-499E-B53D-098EC833946F}" presName="imagNode" presStyleLbl="fgImgPlace1" presStyleIdx="0" presStyleCnt="3" custScaleX="551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2F9DDDE-4B56-49E8-9478-A6FE98DA547B}" type="pres">
      <dgm:prSet presAssocID="{102CE909-5CDC-4825-9000-681C38B192A4}" presName="sibTrans" presStyleLbl="sibTrans2D1" presStyleIdx="0" presStyleCnt="0"/>
      <dgm:spPr/>
      <dgm:t>
        <a:bodyPr/>
        <a:lstStyle/>
        <a:p>
          <a:endParaRPr lang="es-UY"/>
        </a:p>
      </dgm:t>
    </dgm:pt>
    <dgm:pt modelId="{235A4D62-DADD-4C6E-8BDD-2C46E83E2636}" type="pres">
      <dgm:prSet presAssocID="{DA1851A6-E817-4D7F-84E8-D552670231AA}" presName="compNode" presStyleCnt="0"/>
      <dgm:spPr/>
    </dgm:pt>
    <dgm:pt modelId="{087BDA19-DF71-443E-9D0E-1DEA027133E5}" type="pres">
      <dgm:prSet presAssocID="{DA1851A6-E817-4D7F-84E8-D552670231AA}" presName="node" presStyleLbl="node1" presStyleIdx="1" presStyleCnt="3" custScaleY="97481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11FF418-E41E-4FF0-BF28-8EBDB86DC766}" type="pres">
      <dgm:prSet presAssocID="{DA1851A6-E817-4D7F-84E8-D552670231AA}" presName="invisiNode" presStyleLbl="node1" presStyleIdx="1" presStyleCnt="3"/>
      <dgm:spPr/>
    </dgm:pt>
    <dgm:pt modelId="{35E55DC9-04BA-46F6-8810-5E007825EB88}" type="pres">
      <dgm:prSet presAssocID="{DA1851A6-E817-4D7F-84E8-D552670231AA}" presName="imagNode" presStyleLbl="fgImgPlace1" presStyleIdx="1" presStyleCnt="3" custScaleX="645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7FD64D5-6F10-4C60-8FBE-310E5045DBD2}" type="pres">
      <dgm:prSet presAssocID="{E5C420EA-9EC1-4954-B132-A566D608CE29}" presName="sibTrans" presStyleLbl="sibTrans2D1" presStyleIdx="0" presStyleCnt="0"/>
      <dgm:spPr/>
      <dgm:t>
        <a:bodyPr/>
        <a:lstStyle/>
        <a:p>
          <a:endParaRPr lang="es-UY"/>
        </a:p>
      </dgm:t>
    </dgm:pt>
    <dgm:pt modelId="{C2652B59-B8F7-4265-8C8A-63F4F4B51601}" type="pres">
      <dgm:prSet presAssocID="{23A95EF4-2AAC-4FD0-8966-3CB67A9749BB}" presName="compNode" presStyleCnt="0"/>
      <dgm:spPr/>
    </dgm:pt>
    <dgm:pt modelId="{E2E3958B-1B05-4FCD-8D3E-A07D5D07DD4F}" type="pres">
      <dgm:prSet presAssocID="{23A95EF4-2AAC-4FD0-8966-3CB67A9749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774E7E9-B775-4CBB-AF06-6788D7501970}" type="pres">
      <dgm:prSet presAssocID="{23A95EF4-2AAC-4FD0-8966-3CB67A9749BB}" presName="invisiNode" presStyleLbl="node1" presStyleIdx="2" presStyleCnt="3"/>
      <dgm:spPr/>
    </dgm:pt>
    <dgm:pt modelId="{6BCF1A11-194B-4F19-BA44-7D47551BAA8E}" type="pres">
      <dgm:prSet presAssocID="{23A95EF4-2AAC-4FD0-8966-3CB67A9749BB}" presName="imagNode" presStyleLbl="fgImgPlace1" presStyleIdx="2" presStyleCnt="3" custScaleX="588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F5675C1-0E96-4249-A3A9-8D31530C2AB5}" srcId="{3AA4EDCB-3165-4EE2-97F9-573081921CE8}" destId="{F7C74397-DB76-499E-B53D-098EC833946F}" srcOrd="0" destOrd="0" parTransId="{42E67AE2-BDC6-4C38-B7F8-07DB7A35E2F9}" sibTransId="{102CE909-5CDC-4825-9000-681C38B192A4}"/>
    <dgm:cxn modelId="{AB2A3FDF-C622-489B-ACCA-7E0C0153619F}" type="presOf" srcId="{DA1851A6-E817-4D7F-84E8-D552670231AA}" destId="{087BDA19-DF71-443E-9D0E-1DEA027133E5}" srcOrd="0" destOrd="0" presId="urn:microsoft.com/office/officeart/2005/8/layout/pList2"/>
    <dgm:cxn modelId="{B6067637-D87E-4BF4-964A-D630937ACDA6}" type="presOf" srcId="{E5C420EA-9EC1-4954-B132-A566D608CE29}" destId="{67FD64D5-6F10-4C60-8FBE-310E5045DBD2}" srcOrd="0" destOrd="0" presId="urn:microsoft.com/office/officeart/2005/8/layout/pList2"/>
    <dgm:cxn modelId="{541A3235-AEC8-45CA-BF5A-C5B0DCFA4148}" srcId="{3AA4EDCB-3165-4EE2-97F9-573081921CE8}" destId="{DA1851A6-E817-4D7F-84E8-D552670231AA}" srcOrd="1" destOrd="0" parTransId="{CADAFF8E-2E2A-4BB3-9252-22D723F764AB}" sibTransId="{E5C420EA-9EC1-4954-B132-A566D608CE29}"/>
    <dgm:cxn modelId="{A24DFCE8-0285-47EF-97AA-D8EE03809C11}" type="presOf" srcId="{102CE909-5CDC-4825-9000-681C38B192A4}" destId="{22F9DDDE-4B56-49E8-9478-A6FE98DA547B}" srcOrd="0" destOrd="0" presId="urn:microsoft.com/office/officeart/2005/8/layout/pList2"/>
    <dgm:cxn modelId="{B7EEF04E-2CD2-4CBE-BCFD-B65D1A893A5E}" type="presOf" srcId="{23A95EF4-2AAC-4FD0-8966-3CB67A9749BB}" destId="{E2E3958B-1B05-4FCD-8D3E-A07D5D07DD4F}" srcOrd="0" destOrd="0" presId="urn:microsoft.com/office/officeart/2005/8/layout/pList2"/>
    <dgm:cxn modelId="{24F6024B-85CB-413D-B9B3-21B6AA73729C}" srcId="{3AA4EDCB-3165-4EE2-97F9-573081921CE8}" destId="{23A95EF4-2AAC-4FD0-8966-3CB67A9749BB}" srcOrd="2" destOrd="0" parTransId="{8EA19A4E-08B9-4AAA-8E24-31E9836E8E64}" sibTransId="{53D08062-92E6-4CC4-B984-F33A18A126EF}"/>
    <dgm:cxn modelId="{7AF5370E-F9CC-44F8-B2FB-897C20E842CB}" type="presOf" srcId="{3AA4EDCB-3165-4EE2-97F9-573081921CE8}" destId="{CB21CB47-6DAF-4EFD-A2B6-AEA8528D6503}" srcOrd="0" destOrd="0" presId="urn:microsoft.com/office/officeart/2005/8/layout/pList2"/>
    <dgm:cxn modelId="{55A95CB8-E511-4D16-A899-142AF6A35E9B}" type="presOf" srcId="{F7C74397-DB76-499E-B53D-098EC833946F}" destId="{E3FA39B8-A226-4B77-ADE9-09657CD20700}" srcOrd="0" destOrd="0" presId="urn:microsoft.com/office/officeart/2005/8/layout/pList2"/>
    <dgm:cxn modelId="{9313A1C6-E0ED-44D2-AD7A-A993997B7512}" type="presParOf" srcId="{CB21CB47-6DAF-4EFD-A2B6-AEA8528D6503}" destId="{A6B1B8F5-FDC3-4B0E-95EF-C3480EA1CF65}" srcOrd="0" destOrd="0" presId="urn:microsoft.com/office/officeart/2005/8/layout/pList2"/>
    <dgm:cxn modelId="{B8247685-F378-4BBC-A190-26EBE917C930}" type="presParOf" srcId="{CB21CB47-6DAF-4EFD-A2B6-AEA8528D6503}" destId="{2D3F8BB2-C092-4D5F-9838-0B246A9FABB8}" srcOrd="1" destOrd="0" presId="urn:microsoft.com/office/officeart/2005/8/layout/pList2"/>
    <dgm:cxn modelId="{672ABFF5-2633-4C5F-8418-2AF707A25F32}" type="presParOf" srcId="{2D3F8BB2-C092-4D5F-9838-0B246A9FABB8}" destId="{5B6CA02B-E14C-4AEB-B442-B2ADD9A468A5}" srcOrd="0" destOrd="0" presId="urn:microsoft.com/office/officeart/2005/8/layout/pList2"/>
    <dgm:cxn modelId="{F7FF99A8-55A2-434D-A4CD-C7CDA8928B22}" type="presParOf" srcId="{5B6CA02B-E14C-4AEB-B442-B2ADD9A468A5}" destId="{E3FA39B8-A226-4B77-ADE9-09657CD20700}" srcOrd="0" destOrd="0" presId="urn:microsoft.com/office/officeart/2005/8/layout/pList2"/>
    <dgm:cxn modelId="{B8975F72-41E0-47B8-B5DB-5C9B9330DD77}" type="presParOf" srcId="{5B6CA02B-E14C-4AEB-B442-B2ADD9A468A5}" destId="{BBCC06B4-4596-494D-BE9E-C879EF28E0A9}" srcOrd="1" destOrd="0" presId="urn:microsoft.com/office/officeart/2005/8/layout/pList2"/>
    <dgm:cxn modelId="{E60A033B-2BE1-4F10-B3E8-4205F469B73C}" type="presParOf" srcId="{5B6CA02B-E14C-4AEB-B442-B2ADD9A468A5}" destId="{F246FE0E-6117-4990-9A07-51500E27C867}" srcOrd="2" destOrd="0" presId="urn:microsoft.com/office/officeart/2005/8/layout/pList2"/>
    <dgm:cxn modelId="{5316E78C-E68D-469A-95E7-89E3CD7C740A}" type="presParOf" srcId="{2D3F8BB2-C092-4D5F-9838-0B246A9FABB8}" destId="{22F9DDDE-4B56-49E8-9478-A6FE98DA547B}" srcOrd="1" destOrd="0" presId="urn:microsoft.com/office/officeart/2005/8/layout/pList2"/>
    <dgm:cxn modelId="{14DF06AD-AD58-4E07-8FAE-08544037AB7B}" type="presParOf" srcId="{2D3F8BB2-C092-4D5F-9838-0B246A9FABB8}" destId="{235A4D62-DADD-4C6E-8BDD-2C46E83E2636}" srcOrd="2" destOrd="0" presId="urn:microsoft.com/office/officeart/2005/8/layout/pList2"/>
    <dgm:cxn modelId="{EE8B713B-CE61-49D8-BB0B-882C0EB20BAD}" type="presParOf" srcId="{235A4D62-DADD-4C6E-8BDD-2C46E83E2636}" destId="{087BDA19-DF71-443E-9D0E-1DEA027133E5}" srcOrd="0" destOrd="0" presId="urn:microsoft.com/office/officeart/2005/8/layout/pList2"/>
    <dgm:cxn modelId="{BB1BA1ED-6170-49F6-B227-346B9281405D}" type="presParOf" srcId="{235A4D62-DADD-4C6E-8BDD-2C46E83E2636}" destId="{511FF418-E41E-4FF0-BF28-8EBDB86DC766}" srcOrd="1" destOrd="0" presId="urn:microsoft.com/office/officeart/2005/8/layout/pList2"/>
    <dgm:cxn modelId="{EDA84A68-CE2E-493B-BC5D-A6E0AC197748}" type="presParOf" srcId="{235A4D62-DADD-4C6E-8BDD-2C46E83E2636}" destId="{35E55DC9-04BA-46F6-8810-5E007825EB88}" srcOrd="2" destOrd="0" presId="urn:microsoft.com/office/officeart/2005/8/layout/pList2"/>
    <dgm:cxn modelId="{F91A654E-EE3D-497C-8BDB-95EFD8F98416}" type="presParOf" srcId="{2D3F8BB2-C092-4D5F-9838-0B246A9FABB8}" destId="{67FD64D5-6F10-4C60-8FBE-310E5045DBD2}" srcOrd="3" destOrd="0" presId="urn:microsoft.com/office/officeart/2005/8/layout/pList2"/>
    <dgm:cxn modelId="{C174691D-D03B-41A7-864B-60D43C6F85B5}" type="presParOf" srcId="{2D3F8BB2-C092-4D5F-9838-0B246A9FABB8}" destId="{C2652B59-B8F7-4265-8C8A-63F4F4B51601}" srcOrd="4" destOrd="0" presId="urn:microsoft.com/office/officeart/2005/8/layout/pList2"/>
    <dgm:cxn modelId="{FAC1A7C7-8B6C-4AD4-86B7-71080702322F}" type="presParOf" srcId="{C2652B59-B8F7-4265-8C8A-63F4F4B51601}" destId="{E2E3958B-1B05-4FCD-8D3E-A07D5D07DD4F}" srcOrd="0" destOrd="0" presId="urn:microsoft.com/office/officeart/2005/8/layout/pList2"/>
    <dgm:cxn modelId="{A2290925-337A-4190-BE4C-852E9994289D}" type="presParOf" srcId="{C2652B59-B8F7-4265-8C8A-63F4F4B51601}" destId="{5774E7E9-B775-4CBB-AF06-6788D7501970}" srcOrd="1" destOrd="0" presId="urn:microsoft.com/office/officeart/2005/8/layout/pList2"/>
    <dgm:cxn modelId="{F94389A0-5284-450F-BC46-EDBCD962FE98}" type="presParOf" srcId="{C2652B59-B8F7-4265-8C8A-63F4F4B51601}" destId="{6BCF1A11-194B-4F19-BA44-7D47551BAA8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4EDCB-3165-4EE2-97F9-573081921CE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7C74397-DB76-499E-B53D-098EC833946F}">
      <dgm:prSet phldrT="[Texto]"/>
      <dgm:spPr/>
      <dgm:t>
        <a:bodyPr/>
        <a:lstStyle/>
        <a:p>
          <a:r>
            <a:rPr lang="es-UY" b="1" dirty="0" smtClean="0"/>
            <a:t>378 mil </a:t>
          </a:r>
          <a:r>
            <a:rPr lang="es-UY" b="1" dirty="0" err="1" smtClean="0"/>
            <a:t>tn</a:t>
          </a:r>
          <a:r>
            <a:rPr lang="es-UY" b="1" dirty="0" smtClean="0"/>
            <a:t>. </a:t>
          </a:r>
          <a:endParaRPr lang="es-UY" b="1" dirty="0"/>
        </a:p>
      </dgm:t>
    </dgm:pt>
    <dgm:pt modelId="{42E67AE2-BDC6-4C38-B7F8-07DB7A35E2F9}" type="parTrans" cxnId="{0F5675C1-0E96-4249-A3A9-8D31530C2AB5}">
      <dgm:prSet/>
      <dgm:spPr/>
      <dgm:t>
        <a:bodyPr/>
        <a:lstStyle/>
        <a:p>
          <a:endParaRPr lang="es-UY"/>
        </a:p>
      </dgm:t>
    </dgm:pt>
    <dgm:pt modelId="{102CE909-5CDC-4825-9000-681C38B192A4}" type="sibTrans" cxnId="{0F5675C1-0E96-4249-A3A9-8D31530C2AB5}">
      <dgm:prSet/>
      <dgm:spPr/>
      <dgm:t>
        <a:bodyPr/>
        <a:lstStyle/>
        <a:p>
          <a:endParaRPr lang="es-UY"/>
        </a:p>
      </dgm:t>
    </dgm:pt>
    <dgm:pt modelId="{DA1851A6-E817-4D7F-84E8-D552670231AA}">
      <dgm:prSet phldrT="[Texto]"/>
      <dgm:spPr/>
      <dgm:t>
        <a:bodyPr/>
        <a:lstStyle/>
        <a:p>
          <a:r>
            <a:rPr lang="es-UY" b="1" dirty="0" smtClean="0"/>
            <a:t>213 mil </a:t>
          </a:r>
          <a:r>
            <a:rPr lang="es-UY" b="1" dirty="0" err="1" smtClean="0"/>
            <a:t>tn</a:t>
          </a:r>
          <a:r>
            <a:rPr lang="es-UY" b="1" dirty="0" smtClean="0"/>
            <a:t>. </a:t>
          </a:r>
          <a:endParaRPr lang="es-UY" b="1" dirty="0"/>
        </a:p>
      </dgm:t>
    </dgm:pt>
    <dgm:pt modelId="{CADAFF8E-2E2A-4BB3-9252-22D723F764AB}" type="parTrans" cxnId="{541A3235-AEC8-45CA-BF5A-C5B0DCFA4148}">
      <dgm:prSet/>
      <dgm:spPr/>
      <dgm:t>
        <a:bodyPr/>
        <a:lstStyle/>
        <a:p>
          <a:endParaRPr lang="es-UY"/>
        </a:p>
      </dgm:t>
    </dgm:pt>
    <dgm:pt modelId="{E5C420EA-9EC1-4954-B132-A566D608CE29}" type="sibTrans" cxnId="{541A3235-AEC8-45CA-BF5A-C5B0DCFA4148}">
      <dgm:prSet/>
      <dgm:spPr/>
      <dgm:t>
        <a:bodyPr/>
        <a:lstStyle/>
        <a:p>
          <a:endParaRPr lang="es-UY"/>
        </a:p>
      </dgm:t>
    </dgm:pt>
    <dgm:pt modelId="{23A95EF4-2AAC-4FD0-8966-3CB67A9749BB}">
      <dgm:prSet phldrT="[Texto]"/>
      <dgm:spPr/>
      <dgm:t>
        <a:bodyPr/>
        <a:lstStyle/>
        <a:p>
          <a:r>
            <a:rPr lang="es-UY" b="1" dirty="0" smtClean="0"/>
            <a:t>20 mil </a:t>
          </a:r>
          <a:r>
            <a:rPr lang="es-UY" b="1" dirty="0" err="1" smtClean="0"/>
            <a:t>tn</a:t>
          </a:r>
          <a:r>
            <a:rPr lang="es-UY" b="1" dirty="0" smtClean="0"/>
            <a:t>.</a:t>
          </a:r>
          <a:endParaRPr lang="es-UY" b="1" dirty="0"/>
        </a:p>
      </dgm:t>
    </dgm:pt>
    <dgm:pt modelId="{8EA19A4E-08B9-4AAA-8E24-31E9836E8E64}" type="parTrans" cxnId="{24F6024B-85CB-413D-B9B3-21B6AA73729C}">
      <dgm:prSet/>
      <dgm:spPr/>
      <dgm:t>
        <a:bodyPr/>
        <a:lstStyle/>
        <a:p>
          <a:endParaRPr lang="es-UY"/>
        </a:p>
      </dgm:t>
    </dgm:pt>
    <dgm:pt modelId="{53D08062-92E6-4CC4-B984-F33A18A126EF}" type="sibTrans" cxnId="{24F6024B-85CB-413D-B9B3-21B6AA73729C}">
      <dgm:prSet/>
      <dgm:spPr/>
      <dgm:t>
        <a:bodyPr/>
        <a:lstStyle/>
        <a:p>
          <a:endParaRPr lang="es-UY"/>
        </a:p>
      </dgm:t>
    </dgm:pt>
    <dgm:pt modelId="{CB21CB47-6DAF-4EFD-A2B6-AEA8528D6503}" type="pres">
      <dgm:prSet presAssocID="{3AA4EDCB-3165-4EE2-97F9-573081921CE8}" presName="Name0" presStyleCnt="0">
        <dgm:presLayoutVars>
          <dgm:dir/>
          <dgm:resizeHandles val="exact"/>
        </dgm:presLayoutVars>
      </dgm:prSet>
      <dgm:spPr/>
    </dgm:pt>
    <dgm:pt modelId="{A6B1B8F5-FDC3-4B0E-95EF-C3480EA1CF65}" type="pres">
      <dgm:prSet presAssocID="{3AA4EDCB-3165-4EE2-97F9-573081921CE8}" presName="bkgdShp" presStyleLbl="alignAccFollowNode1" presStyleIdx="0" presStyleCnt="1" custScaleY="53248" custLinFactNeighborX="2422" custLinFactNeighborY="-47210"/>
      <dgm:spPr/>
      <dgm:t>
        <a:bodyPr/>
        <a:lstStyle/>
        <a:p>
          <a:endParaRPr lang="es-UY"/>
        </a:p>
      </dgm:t>
    </dgm:pt>
    <dgm:pt modelId="{2D3F8BB2-C092-4D5F-9838-0B246A9FABB8}" type="pres">
      <dgm:prSet presAssocID="{3AA4EDCB-3165-4EE2-97F9-573081921CE8}" presName="linComp" presStyleCnt="0"/>
      <dgm:spPr/>
    </dgm:pt>
    <dgm:pt modelId="{5B6CA02B-E14C-4AEB-B442-B2ADD9A468A5}" type="pres">
      <dgm:prSet presAssocID="{F7C74397-DB76-499E-B53D-098EC833946F}" presName="compNode" presStyleCnt="0"/>
      <dgm:spPr/>
    </dgm:pt>
    <dgm:pt modelId="{E3FA39B8-A226-4B77-ADE9-09657CD20700}" type="pres">
      <dgm:prSet presAssocID="{F7C74397-DB76-499E-B53D-098EC83394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BCC06B4-4596-494D-BE9E-C879EF28E0A9}" type="pres">
      <dgm:prSet presAssocID="{F7C74397-DB76-499E-B53D-098EC833946F}" presName="invisiNode" presStyleLbl="node1" presStyleIdx="0" presStyleCnt="3"/>
      <dgm:spPr/>
    </dgm:pt>
    <dgm:pt modelId="{F246FE0E-6117-4990-9A07-51500E27C867}" type="pres">
      <dgm:prSet presAssocID="{F7C74397-DB76-499E-B53D-098EC833946F}" presName="imagNode" presStyleLbl="fgImgPlace1" presStyleIdx="0" presStyleCnt="3" custScaleX="551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2F9DDDE-4B56-49E8-9478-A6FE98DA547B}" type="pres">
      <dgm:prSet presAssocID="{102CE909-5CDC-4825-9000-681C38B192A4}" presName="sibTrans" presStyleLbl="sibTrans2D1" presStyleIdx="0" presStyleCnt="0"/>
      <dgm:spPr/>
      <dgm:t>
        <a:bodyPr/>
        <a:lstStyle/>
        <a:p>
          <a:endParaRPr lang="es-UY"/>
        </a:p>
      </dgm:t>
    </dgm:pt>
    <dgm:pt modelId="{235A4D62-DADD-4C6E-8BDD-2C46E83E2636}" type="pres">
      <dgm:prSet presAssocID="{DA1851A6-E817-4D7F-84E8-D552670231AA}" presName="compNode" presStyleCnt="0"/>
      <dgm:spPr/>
    </dgm:pt>
    <dgm:pt modelId="{087BDA19-DF71-443E-9D0E-1DEA027133E5}" type="pres">
      <dgm:prSet presAssocID="{DA1851A6-E817-4D7F-84E8-D552670231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11FF418-E41E-4FF0-BF28-8EBDB86DC766}" type="pres">
      <dgm:prSet presAssocID="{DA1851A6-E817-4D7F-84E8-D552670231AA}" presName="invisiNode" presStyleLbl="node1" presStyleIdx="1" presStyleCnt="3"/>
      <dgm:spPr/>
    </dgm:pt>
    <dgm:pt modelId="{35E55DC9-04BA-46F6-8810-5E007825EB88}" type="pres">
      <dgm:prSet presAssocID="{DA1851A6-E817-4D7F-84E8-D552670231AA}" presName="imagNode" presStyleLbl="fgImgPlace1" presStyleIdx="1" presStyleCnt="3" custScaleX="645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7FD64D5-6F10-4C60-8FBE-310E5045DBD2}" type="pres">
      <dgm:prSet presAssocID="{E5C420EA-9EC1-4954-B132-A566D608CE29}" presName="sibTrans" presStyleLbl="sibTrans2D1" presStyleIdx="0" presStyleCnt="0"/>
      <dgm:spPr/>
      <dgm:t>
        <a:bodyPr/>
        <a:lstStyle/>
        <a:p>
          <a:endParaRPr lang="es-UY"/>
        </a:p>
      </dgm:t>
    </dgm:pt>
    <dgm:pt modelId="{C2652B59-B8F7-4265-8C8A-63F4F4B51601}" type="pres">
      <dgm:prSet presAssocID="{23A95EF4-2AAC-4FD0-8966-3CB67A9749BB}" presName="compNode" presStyleCnt="0"/>
      <dgm:spPr/>
    </dgm:pt>
    <dgm:pt modelId="{E2E3958B-1B05-4FCD-8D3E-A07D5D07DD4F}" type="pres">
      <dgm:prSet presAssocID="{23A95EF4-2AAC-4FD0-8966-3CB67A9749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774E7E9-B775-4CBB-AF06-6788D7501970}" type="pres">
      <dgm:prSet presAssocID="{23A95EF4-2AAC-4FD0-8966-3CB67A9749BB}" presName="invisiNode" presStyleLbl="node1" presStyleIdx="2" presStyleCnt="3"/>
      <dgm:spPr/>
    </dgm:pt>
    <dgm:pt modelId="{6BCF1A11-194B-4F19-BA44-7D47551BAA8E}" type="pres">
      <dgm:prSet presAssocID="{23A95EF4-2AAC-4FD0-8966-3CB67A9749BB}" presName="imagNode" presStyleLbl="fgImgPlace1" presStyleIdx="2" presStyleCnt="3" custScaleX="588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3B0FEFF-9CD7-416E-BFCA-9222E47A1543}" type="presOf" srcId="{23A95EF4-2AAC-4FD0-8966-3CB67A9749BB}" destId="{E2E3958B-1B05-4FCD-8D3E-A07D5D07DD4F}" srcOrd="0" destOrd="0" presId="urn:microsoft.com/office/officeart/2005/8/layout/pList2"/>
    <dgm:cxn modelId="{AED14893-3F77-4A30-ABDD-CA3F00DF8C61}" type="presOf" srcId="{DA1851A6-E817-4D7F-84E8-D552670231AA}" destId="{087BDA19-DF71-443E-9D0E-1DEA027133E5}" srcOrd="0" destOrd="0" presId="urn:microsoft.com/office/officeart/2005/8/layout/pList2"/>
    <dgm:cxn modelId="{BCA586AD-7A93-4BDD-8DE9-590E4BFF85C1}" type="presOf" srcId="{F7C74397-DB76-499E-B53D-098EC833946F}" destId="{E3FA39B8-A226-4B77-ADE9-09657CD20700}" srcOrd="0" destOrd="0" presId="urn:microsoft.com/office/officeart/2005/8/layout/pList2"/>
    <dgm:cxn modelId="{0F5675C1-0E96-4249-A3A9-8D31530C2AB5}" srcId="{3AA4EDCB-3165-4EE2-97F9-573081921CE8}" destId="{F7C74397-DB76-499E-B53D-098EC833946F}" srcOrd="0" destOrd="0" parTransId="{42E67AE2-BDC6-4C38-B7F8-07DB7A35E2F9}" sibTransId="{102CE909-5CDC-4825-9000-681C38B192A4}"/>
    <dgm:cxn modelId="{D816062C-010B-4229-BED2-03ABFC595626}" type="presOf" srcId="{102CE909-5CDC-4825-9000-681C38B192A4}" destId="{22F9DDDE-4B56-49E8-9478-A6FE98DA547B}" srcOrd="0" destOrd="0" presId="urn:microsoft.com/office/officeart/2005/8/layout/pList2"/>
    <dgm:cxn modelId="{EC7F0F3D-4754-4DFE-ADD3-BC51A0BC5BB8}" type="presOf" srcId="{3AA4EDCB-3165-4EE2-97F9-573081921CE8}" destId="{CB21CB47-6DAF-4EFD-A2B6-AEA8528D6503}" srcOrd="0" destOrd="0" presId="urn:microsoft.com/office/officeart/2005/8/layout/pList2"/>
    <dgm:cxn modelId="{541A3235-AEC8-45CA-BF5A-C5B0DCFA4148}" srcId="{3AA4EDCB-3165-4EE2-97F9-573081921CE8}" destId="{DA1851A6-E817-4D7F-84E8-D552670231AA}" srcOrd="1" destOrd="0" parTransId="{CADAFF8E-2E2A-4BB3-9252-22D723F764AB}" sibTransId="{E5C420EA-9EC1-4954-B132-A566D608CE29}"/>
    <dgm:cxn modelId="{75B83881-CE38-4CBE-A7C8-4DC9233C40B8}" type="presOf" srcId="{E5C420EA-9EC1-4954-B132-A566D608CE29}" destId="{67FD64D5-6F10-4C60-8FBE-310E5045DBD2}" srcOrd="0" destOrd="0" presId="urn:microsoft.com/office/officeart/2005/8/layout/pList2"/>
    <dgm:cxn modelId="{24F6024B-85CB-413D-B9B3-21B6AA73729C}" srcId="{3AA4EDCB-3165-4EE2-97F9-573081921CE8}" destId="{23A95EF4-2AAC-4FD0-8966-3CB67A9749BB}" srcOrd="2" destOrd="0" parTransId="{8EA19A4E-08B9-4AAA-8E24-31E9836E8E64}" sibTransId="{53D08062-92E6-4CC4-B984-F33A18A126EF}"/>
    <dgm:cxn modelId="{34079238-AE6A-4281-BB4B-02684DB0A490}" type="presParOf" srcId="{CB21CB47-6DAF-4EFD-A2B6-AEA8528D6503}" destId="{A6B1B8F5-FDC3-4B0E-95EF-C3480EA1CF65}" srcOrd="0" destOrd="0" presId="urn:microsoft.com/office/officeart/2005/8/layout/pList2"/>
    <dgm:cxn modelId="{38B84A76-0909-4F09-ADC8-BA1B7D61D179}" type="presParOf" srcId="{CB21CB47-6DAF-4EFD-A2B6-AEA8528D6503}" destId="{2D3F8BB2-C092-4D5F-9838-0B246A9FABB8}" srcOrd="1" destOrd="0" presId="urn:microsoft.com/office/officeart/2005/8/layout/pList2"/>
    <dgm:cxn modelId="{762A097E-462D-4EAD-81B5-57FA4552DD7E}" type="presParOf" srcId="{2D3F8BB2-C092-4D5F-9838-0B246A9FABB8}" destId="{5B6CA02B-E14C-4AEB-B442-B2ADD9A468A5}" srcOrd="0" destOrd="0" presId="urn:microsoft.com/office/officeart/2005/8/layout/pList2"/>
    <dgm:cxn modelId="{94D69C5E-493B-4042-834D-48062312C7A3}" type="presParOf" srcId="{5B6CA02B-E14C-4AEB-B442-B2ADD9A468A5}" destId="{E3FA39B8-A226-4B77-ADE9-09657CD20700}" srcOrd="0" destOrd="0" presId="urn:microsoft.com/office/officeart/2005/8/layout/pList2"/>
    <dgm:cxn modelId="{A4382B77-EFB6-4593-BA8F-7511EB0BD541}" type="presParOf" srcId="{5B6CA02B-E14C-4AEB-B442-B2ADD9A468A5}" destId="{BBCC06B4-4596-494D-BE9E-C879EF28E0A9}" srcOrd="1" destOrd="0" presId="urn:microsoft.com/office/officeart/2005/8/layout/pList2"/>
    <dgm:cxn modelId="{539B7262-9EB3-40E3-94CE-18183E2A61DD}" type="presParOf" srcId="{5B6CA02B-E14C-4AEB-B442-B2ADD9A468A5}" destId="{F246FE0E-6117-4990-9A07-51500E27C867}" srcOrd="2" destOrd="0" presId="urn:microsoft.com/office/officeart/2005/8/layout/pList2"/>
    <dgm:cxn modelId="{F3E971B9-4737-4D4F-B206-412998F87E77}" type="presParOf" srcId="{2D3F8BB2-C092-4D5F-9838-0B246A9FABB8}" destId="{22F9DDDE-4B56-49E8-9478-A6FE98DA547B}" srcOrd="1" destOrd="0" presId="urn:microsoft.com/office/officeart/2005/8/layout/pList2"/>
    <dgm:cxn modelId="{F18A4524-4A09-47F8-9730-F5469248EBC4}" type="presParOf" srcId="{2D3F8BB2-C092-4D5F-9838-0B246A9FABB8}" destId="{235A4D62-DADD-4C6E-8BDD-2C46E83E2636}" srcOrd="2" destOrd="0" presId="urn:microsoft.com/office/officeart/2005/8/layout/pList2"/>
    <dgm:cxn modelId="{1B448681-29DF-41F3-8429-D7B41A2703F4}" type="presParOf" srcId="{235A4D62-DADD-4C6E-8BDD-2C46E83E2636}" destId="{087BDA19-DF71-443E-9D0E-1DEA027133E5}" srcOrd="0" destOrd="0" presId="urn:microsoft.com/office/officeart/2005/8/layout/pList2"/>
    <dgm:cxn modelId="{C3FF5A81-416A-4C71-997B-3F810BA8632C}" type="presParOf" srcId="{235A4D62-DADD-4C6E-8BDD-2C46E83E2636}" destId="{511FF418-E41E-4FF0-BF28-8EBDB86DC766}" srcOrd="1" destOrd="0" presId="urn:microsoft.com/office/officeart/2005/8/layout/pList2"/>
    <dgm:cxn modelId="{1E13ED05-7C94-46DA-A1D7-B0A2C7E7B11F}" type="presParOf" srcId="{235A4D62-DADD-4C6E-8BDD-2C46E83E2636}" destId="{35E55DC9-04BA-46F6-8810-5E007825EB88}" srcOrd="2" destOrd="0" presId="urn:microsoft.com/office/officeart/2005/8/layout/pList2"/>
    <dgm:cxn modelId="{9763063A-AAFF-40A5-BE21-3B8E5A5E13F4}" type="presParOf" srcId="{2D3F8BB2-C092-4D5F-9838-0B246A9FABB8}" destId="{67FD64D5-6F10-4C60-8FBE-310E5045DBD2}" srcOrd="3" destOrd="0" presId="urn:microsoft.com/office/officeart/2005/8/layout/pList2"/>
    <dgm:cxn modelId="{A3E7B874-5AC1-4015-823B-37DD90191DA7}" type="presParOf" srcId="{2D3F8BB2-C092-4D5F-9838-0B246A9FABB8}" destId="{C2652B59-B8F7-4265-8C8A-63F4F4B51601}" srcOrd="4" destOrd="0" presId="urn:microsoft.com/office/officeart/2005/8/layout/pList2"/>
    <dgm:cxn modelId="{83F6E880-E853-48F9-A8E7-A87A297C64B7}" type="presParOf" srcId="{C2652B59-B8F7-4265-8C8A-63F4F4B51601}" destId="{E2E3958B-1B05-4FCD-8D3E-A07D5D07DD4F}" srcOrd="0" destOrd="0" presId="urn:microsoft.com/office/officeart/2005/8/layout/pList2"/>
    <dgm:cxn modelId="{AAC493FC-6D90-477C-A3F0-C3D10A9BFE7C}" type="presParOf" srcId="{C2652B59-B8F7-4265-8C8A-63F4F4B51601}" destId="{5774E7E9-B775-4CBB-AF06-6788D7501970}" srcOrd="1" destOrd="0" presId="urn:microsoft.com/office/officeart/2005/8/layout/pList2"/>
    <dgm:cxn modelId="{5230B620-F20A-4E25-A882-6D3B76319521}" type="presParOf" srcId="{C2652B59-B8F7-4265-8C8A-63F4F4B51601}" destId="{6BCF1A11-194B-4F19-BA44-7D47551BAA8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4EDCB-3165-4EE2-97F9-573081921CE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7C74397-DB76-499E-B53D-098EC833946F}">
      <dgm:prSet phldrT="[Texto]" custT="1"/>
      <dgm:spPr/>
      <dgm:t>
        <a:bodyPr/>
        <a:lstStyle/>
        <a:p>
          <a:r>
            <a:rPr lang="es-UY" sz="1200" b="1" dirty="0" smtClean="0"/>
            <a:t>Hoy paga 17%</a:t>
          </a:r>
        </a:p>
        <a:p>
          <a:r>
            <a:rPr lang="es-UY" sz="1200" b="1" dirty="0" smtClean="0"/>
            <a:t>Arancel disminuirá por Acuerdo TP</a:t>
          </a:r>
          <a:endParaRPr lang="es-UY" sz="1200" b="1" dirty="0"/>
        </a:p>
      </dgm:t>
    </dgm:pt>
    <dgm:pt modelId="{42E67AE2-BDC6-4C38-B7F8-07DB7A35E2F9}" type="parTrans" cxnId="{0F5675C1-0E96-4249-A3A9-8D31530C2AB5}">
      <dgm:prSet/>
      <dgm:spPr/>
      <dgm:t>
        <a:bodyPr/>
        <a:lstStyle/>
        <a:p>
          <a:endParaRPr lang="es-UY"/>
        </a:p>
      </dgm:t>
    </dgm:pt>
    <dgm:pt modelId="{102CE909-5CDC-4825-9000-681C38B192A4}" type="sibTrans" cxnId="{0F5675C1-0E96-4249-A3A9-8D31530C2AB5}">
      <dgm:prSet/>
      <dgm:spPr/>
      <dgm:t>
        <a:bodyPr/>
        <a:lstStyle/>
        <a:p>
          <a:endParaRPr lang="es-UY"/>
        </a:p>
      </dgm:t>
    </dgm:pt>
    <dgm:pt modelId="{DA1851A6-E817-4D7F-84E8-D552670231AA}">
      <dgm:prSet phldrT="[Texto]" custT="1"/>
      <dgm:spPr/>
      <dgm:t>
        <a:bodyPr/>
        <a:lstStyle/>
        <a:p>
          <a:r>
            <a:rPr lang="es-UY" sz="1400" b="1" dirty="0" smtClean="0"/>
            <a:t>Arancel disminuirá por Acuerdo TP </a:t>
          </a:r>
          <a:endParaRPr lang="es-UY" sz="1400" b="1" dirty="0"/>
        </a:p>
      </dgm:t>
    </dgm:pt>
    <dgm:pt modelId="{CADAFF8E-2E2A-4BB3-9252-22D723F764AB}" type="parTrans" cxnId="{541A3235-AEC8-45CA-BF5A-C5B0DCFA4148}">
      <dgm:prSet/>
      <dgm:spPr/>
      <dgm:t>
        <a:bodyPr/>
        <a:lstStyle/>
        <a:p>
          <a:endParaRPr lang="es-UY"/>
        </a:p>
      </dgm:t>
    </dgm:pt>
    <dgm:pt modelId="{E5C420EA-9EC1-4954-B132-A566D608CE29}" type="sibTrans" cxnId="{541A3235-AEC8-45CA-BF5A-C5B0DCFA4148}">
      <dgm:prSet/>
      <dgm:spPr/>
      <dgm:t>
        <a:bodyPr/>
        <a:lstStyle/>
        <a:p>
          <a:endParaRPr lang="es-UY"/>
        </a:p>
      </dgm:t>
    </dgm:pt>
    <dgm:pt modelId="{23A95EF4-2AAC-4FD0-8966-3CB67A9749BB}">
      <dgm:prSet phldrT="[Texto]" custT="1"/>
      <dgm:spPr/>
      <dgm:t>
        <a:bodyPr/>
        <a:lstStyle/>
        <a:p>
          <a:r>
            <a:rPr lang="es-UY" sz="1200" b="1" dirty="0" smtClean="0"/>
            <a:t>SI SE CONCRETA INGRESO</a:t>
          </a:r>
          <a:br>
            <a:rPr lang="es-UY" sz="1200" b="1" dirty="0" smtClean="0"/>
          </a:br>
          <a:r>
            <a:rPr lang="es-UY" sz="1200" b="1" dirty="0" smtClean="0"/>
            <a:t>Arancel</a:t>
          </a:r>
        </a:p>
        <a:p>
          <a:r>
            <a:rPr lang="es-UY" sz="1200" b="1" dirty="0" smtClean="0"/>
            <a:t> 38,5%</a:t>
          </a:r>
          <a:endParaRPr lang="es-UY" sz="1200" b="1" dirty="0"/>
        </a:p>
      </dgm:t>
    </dgm:pt>
    <dgm:pt modelId="{8EA19A4E-08B9-4AAA-8E24-31E9836E8E64}" type="parTrans" cxnId="{24F6024B-85CB-413D-B9B3-21B6AA73729C}">
      <dgm:prSet/>
      <dgm:spPr/>
      <dgm:t>
        <a:bodyPr/>
        <a:lstStyle/>
        <a:p>
          <a:endParaRPr lang="es-UY"/>
        </a:p>
      </dgm:t>
    </dgm:pt>
    <dgm:pt modelId="{53D08062-92E6-4CC4-B984-F33A18A126EF}" type="sibTrans" cxnId="{24F6024B-85CB-413D-B9B3-21B6AA73729C}">
      <dgm:prSet/>
      <dgm:spPr/>
      <dgm:t>
        <a:bodyPr/>
        <a:lstStyle/>
        <a:p>
          <a:endParaRPr lang="es-UY"/>
        </a:p>
      </dgm:t>
    </dgm:pt>
    <dgm:pt modelId="{CB21CB47-6DAF-4EFD-A2B6-AEA8528D6503}" type="pres">
      <dgm:prSet presAssocID="{3AA4EDCB-3165-4EE2-97F9-573081921CE8}" presName="Name0" presStyleCnt="0">
        <dgm:presLayoutVars>
          <dgm:dir/>
          <dgm:resizeHandles val="exact"/>
        </dgm:presLayoutVars>
      </dgm:prSet>
      <dgm:spPr/>
    </dgm:pt>
    <dgm:pt modelId="{A6B1B8F5-FDC3-4B0E-95EF-C3480EA1CF65}" type="pres">
      <dgm:prSet presAssocID="{3AA4EDCB-3165-4EE2-97F9-573081921CE8}" presName="bkgdShp" presStyleLbl="alignAccFollowNode1" presStyleIdx="0" presStyleCnt="1" custScaleY="59523" custLinFactNeighborX="121" custLinFactNeighborY="-16896"/>
      <dgm:spPr/>
    </dgm:pt>
    <dgm:pt modelId="{2D3F8BB2-C092-4D5F-9838-0B246A9FABB8}" type="pres">
      <dgm:prSet presAssocID="{3AA4EDCB-3165-4EE2-97F9-573081921CE8}" presName="linComp" presStyleCnt="0"/>
      <dgm:spPr/>
    </dgm:pt>
    <dgm:pt modelId="{5B6CA02B-E14C-4AEB-B442-B2ADD9A468A5}" type="pres">
      <dgm:prSet presAssocID="{F7C74397-DB76-499E-B53D-098EC833946F}" presName="compNode" presStyleCnt="0"/>
      <dgm:spPr/>
    </dgm:pt>
    <dgm:pt modelId="{E3FA39B8-A226-4B77-ADE9-09657CD20700}" type="pres">
      <dgm:prSet presAssocID="{F7C74397-DB76-499E-B53D-098EC83394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BCC06B4-4596-494D-BE9E-C879EF28E0A9}" type="pres">
      <dgm:prSet presAssocID="{F7C74397-DB76-499E-B53D-098EC833946F}" presName="invisiNode" presStyleLbl="node1" presStyleIdx="0" presStyleCnt="3"/>
      <dgm:spPr/>
    </dgm:pt>
    <dgm:pt modelId="{F246FE0E-6117-4990-9A07-51500E27C867}" type="pres">
      <dgm:prSet presAssocID="{F7C74397-DB76-499E-B53D-098EC833946F}" presName="imagNode" presStyleLbl="fgImgPlace1" presStyleIdx="0" presStyleCnt="3" custScaleX="5510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2F9DDDE-4B56-49E8-9478-A6FE98DA547B}" type="pres">
      <dgm:prSet presAssocID="{102CE909-5CDC-4825-9000-681C38B192A4}" presName="sibTrans" presStyleLbl="sibTrans2D1" presStyleIdx="0" presStyleCnt="0"/>
      <dgm:spPr/>
      <dgm:t>
        <a:bodyPr/>
        <a:lstStyle/>
        <a:p>
          <a:endParaRPr lang="es-UY"/>
        </a:p>
      </dgm:t>
    </dgm:pt>
    <dgm:pt modelId="{235A4D62-DADD-4C6E-8BDD-2C46E83E2636}" type="pres">
      <dgm:prSet presAssocID="{DA1851A6-E817-4D7F-84E8-D552670231AA}" presName="compNode" presStyleCnt="0"/>
      <dgm:spPr/>
    </dgm:pt>
    <dgm:pt modelId="{087BDA19-DF71-443E-9D0E-1DEA027133E5}" type="pres">
      <dgm:prSet presAssocID="{DA1851A6-E817-4D7F-84E8-D552670231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11FF418-E41E-4FF0-BF28-8EBDB86DC766}" type="pres">
      <dgm:prSet presAssocID="{DA1851A6-E817-4D7F-84E8-D552670231AA}" presName="invisiNode" presStyleLbl="node1" presStyleIdx="1" presStyleCnt="3"/>
      <dgm:spPr/>
    </dgm:pt>
    <dgm:pt modelId="{35E55DC9-04BA-46F6-8810-5E007825EB88}" type="pres">
      <dgm:prSet presAssocID="{DA1851A6-E817-4D7F-84E8-D552670231AA}" presName="imagNode" presStyleLbl="fgImgPlace1" presStyleIdx="1" presStyleCnt="3" custScaleX="645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7FD64D5-6F10-4C60-8FBE-310E5045DBD2}" type="pres">
      <dgm:prSet presAssocID="{E5C420EA-9EC1-4954-B132-A566D608CE29}" presName="sibTrans" presStyleLbl="sibTrans2D1" presStyleIdx="0" presStyleCnt="0"/>
      <dgm:spPr/>
      <dgm:t>
        <a:bodyPr/>
        <a:lstStyle/>
        <a:p>
          <a:endParaRPr lang="es-UY"/>
        </a:p>
      </dgm:t>
    </dgm:pt>
    <dgm:pt modelId="{C2652B59-B8F7-4265-8C8A-63F4F4B51601}" type="pres">
      <dgm:prSet presAssocID="{23A95EF4-2AAC-4FD0-8966-3CB67A9749BB}" presName="compNode" presStyleCnt="0"/>
      <dgm:spPr/>
    </dgm:pt>
    <dgm:pt modelId="{E2E3958B-1B05-4FCD-8D3E-A07D5D07DD4F}" type="pres">
      <dgm:prSet presAssocID="{23A95EF4-2AAC-4FD0-8966-3CB67A9749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774E7E9-B775-4CBB-AF06-6788D7501970}" type="pres">
      <dgm:prSet presAssocID="{23A95EF4-2AAC-4FD0-8966-3CB67A9749BB}" presName="invisiNode" presStyleLbl="node1" presStyleIdx="2" presStyleCnt="3"/>
      <dgm:spPr/>
    </dgm:pt>
    <dgm:pt modelId="{6BCF1A11-194B-4F19-BA44-7D47551BAA8E}" type="pres">
      <dgm:prSet presAssocID="{23A95EF4-2AAC-4FD0-8966-3CB67A9749BB}" presName="imagNode" presStyleLbl="fgImgPlace1" presStyleIdx="2" presStyleCnt="3" custScaleX="588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F5675C1-0E96-4249-A3A9-8D31530C2AB5}" srcId="{3AA4EDCB-3165-4EE2-97F9-573081921CE8}" destId="{F7C74397-DB76-499E-B53D-098EC833946F}" srcOrd="0" destOrd="0" parTransId="{42E67AE2-BDC6-4C38-B7F8-07DB7A35E2F9}" sibTransId="{102CE909-5CDC-4825-9000-681C38B192A4}"/>
    <dgm:cxn modelId="{2BDD36E7-8AE7-462F-8E5A-E3FA5F7380BA}" type="presOf" srcId="{E5C420EA-9EC1-4954-B132-A566D608CE29}" destId="{67FD64D5-6F10-4C60-8FBE-310E5045DBD2}" srcOrd="0" destOrd="0" presId="urn:microsoft.com/office/officeart/2005/8/layout/pList2"/>
    <dgm:cxn modelId="{28FF4A9C-6398-457E-9EB7-32D8B7A43F3C}" type="presOf" srcId="{23A95EF4-2AAC-4FD0-8966-3CB67A9749BB}" destId="{E2E3958B-1B05-4FCD-8D3E-A07D5D07DD4F}" srcOrd="0" destOrd="0" presId="urn:microsoft.com/office/officeart/2005/8/layout/pList2"/>
    <dgm:cxn modelId="{EE967C78-E022-46CB-97C3-A2984EC3BC8A}" type="presOf" srcId="{DA1851A6-E817-4D7F-84E8-D552670231AA}" destId="{087BDA19-DF71-443E-9D0E-1DEA027133E5}" srcOrd="0" destOrd="0" presId="urn:microsoft.com/office/officeart/2005/8/layout/pList2"/>
    <dgm:cxn modelId="{541A3235-AEC8-45CA-BF5A-C5B0DCFA4148}" srcId="{3AA4EDCB-3165-4EE2-97F9-573081921CE8}" destId="{DA1851A6-E817-4D7F-84E8-D552670231AA}" srcOrd="1" destOrd="0" parTransId="{CADAFF8E-2E2A-4BB3-9252-22D723F764AB}" sibTransId="{E5C420EA-9EC1-4954-B132-A566D608CE29}"/>
    <dgm:cxn modelId="{BAE5DCB7-06C7-49DC-A38F-B19B2793E53A}" type="presOf" srcId="{102CE909-5CDC-4825-9000-681C38B192A4}" destId="{22F9DDDE-4B56-49E8-9478-A6FE98DA547B}" srcOrd="0" destOrd="0" presId="urn:microsoft.com/office/officeart/2005/8/layout/pList2"/>
    <dgm:cxn modelId="{24F6024B-85CB-413D-B9B3-21B6AA73729C}" srcId="{3AA4EDCB-3165-4EE2-97F9-573081921CE8}" destId="{23A95EF4-2AAC-4FD0-8966-3CB67A9749BB}" srcOrd="2" destOrd="0" parTransId="{8EA19A4E-08B9-4AAA-8E24-31E9836E8E64}" sibTransId="{53D08062-92E6-4CC4-B984-F33A18A126EF}"/>
    <dgm:cxn modelId="{6CEAEA84-A2F0-4289-B73A-1EFBAFBA7679}" type="presOf" srcId="{F7C74397-DB76-499E-B53D-098EC833946F}" destId="{E3FA39B8-A226-4B77-ADE9-09657CD20700}" srcOrd="0" destOrd="0" presId="urn:microsoft.com/office/officeart/2005/8/layout/pList2"/>
    <dgm:cxn modelId="{B7301845-859B-4B18-B633-63C6B2521BD0}" type="presOf" srcId="{3AA4EDCB-3165-4EE2-97F9-573081921CE8}" destId="{CB21CB47-6DAF-4EFD-A2B6-AEA8528D6503}" srcOrd="0" destOrd="0" presId="urn:microsoft.com/office/officeart/2005/8/layout/pList2"/>
    <dgm:cxn modelId="{6BD5E75D-D5FA-43F8-8644-39138E4C8698}" type="presParOf" srcId="{CB21CB47-6DAF-4EFD-A2B6-AEA8528D6503}" destId="{A6B1B8F5-FDC3-4B0E-95EF-C3480EA1CF65}" srcOrd="0" destOrd="0" presId="urn:microsoft.com/office/officeart/2005/8/layout/pList2"/>
    <dgm:cxn modelId="{275BEFF0-22EC-4555-8452-5B850D5A0E4D}" type="presParOf" srcId="{CB21CB47-6DAF-4EFD-A2B6-AEA8528D6503}" destId="{2D3F8BB2-C092-4D5F-9838-0B246A9FABB8}" srcOrd="1" destOrd="0" presId="urn:microsoft.com/office/officeart/2005/8/layout/pList2"/>
    <dgm:cxn modelId="{C0BDBFF4-10FE-4F0B-871E-86ADACB367E3}" type="presParOf" srcId="{2D3F8BB2-C092-4D5F-9838-0B246A9FABB8}" destId="{5B6CA02B-E14C-4AEB-B442-B2ADD9A468A5}" srcOrd="0" destOrd="0" presId="urn:microsoft.com/office/officeart/2005/8/layout/pList2"/>
    <dgm:cxn modelId="{2D14BACA-F20B-4A32-BF74-6C7871D0EDDE}" type="presParOf" srcId="{5B6CA02B-E14C-4AEB-B442-B2ADD9A468A5}" destId="{E3FA39B8-A226-4B77-ADE9-09657CD20700}" srcOrd="0" destOrd="0" presId="urn:microsoft.com/office/officeart/2005/8/layout/pList2"/>
    <dgm:cxn modelId="{E178BDE5-7E57-4451-B89F-5E4554C87304}" type="presParOf" srcId="{5B6CA02B-E14C-4AEB-B442-B2ADD9A468A5}" destId="{BBCC06B4-4596-494D-BE9E-C879EF28E0A9}" srcOrd="1" destOrd="0" presId="urn:microsoft.com/office/officeart/2005/8/layout/pList2"/>
    <dgm:cxn modelId="{0DAF795E-BA24-4F6B-9559-9418B56FD207}" type="presParOf" srcId="{5B6CA02B-E14C-4AEB-B442-B2ADD9A468A5}" destId="{F246FE0E-6117-4990-9A07-51500E27C867}" srcOrd="2" destOrd="0" presId="urn:microsoft.com/office/officeart/2005/8/layout/pList2"/>
    <dgm:cxn modelId="{2BB2FD86-7854-4F18-BB1B-F6B5CF39C48A}" type="presParOf" srcId="{2D3F8BB2-C092-4D5F-9838-0B246A9FABB8}" destId="{22F9DDDE-4B56-49E8-9478-A6FE98DA547B}" srcOrd="1" destOrd="0" presId="urn:microsoft.com/office/officeart/2005/8/layout/pList2"/>
    <dgm:cxn modelId="{B3A0F2F7-4C20-44E7-BCF7-D6A7A048941E}" type="presParOf" srcId="{2D3F8BB2-C092-4D5F-9838-0B246A9FABB8}" destId="{235A4D62-DADD-4C6E-8BDD-2C46E83E2636}" srcOrd="2" destOrd="0" presId="urn:microsoft.com/office/officeart/2005/8/layout/pList2"/>
    <dgm:cxn modelId="{CA5DCC7B-AC2D-4ED2-9545-C214F9E923C9}" type="presParOf" srcId="{235A4D62-DADD-4C6E-8BDD-2C46E83E2636}" destId="{087BDA19-DF71-443E-9D0E-1DEA027133E5}" srcOrd="0" destOrd="0" presId="urn:microsoft.com/office/officeart/2005/8/layout/pList2"/>
    <dgm:cxn modelId="{0FE45B54-C650-41B8-9E81-C42D4601843B}" type="presParOf" srcId="{235A4D62-DADD-4C6E-8BDD-2C46E83E2636}" destId="{511FF418-E41E-4FF0-BF28-8EBDB86DC766}" srcOrd="1" destOrd="0" presId="urn:microsoft.com/office/officeart/2005/8/layout/pList2"/>
    <dgm:cxn modelId="{F6BC1F62-5D5B-4C19-B2B4-FEAB4677CE1C}" type="presParOf" srcId="{235A4D62-DADD-4C6E-8BDD-2C46E83E2636}" destId="{35E55DC9-04BA-46F6-8810-5E007825EB88}" srcOrd="2" destOrd="0" presId="urn:microsoft.com/office/officeart/2005/8/layout/pList2"/>
    <dgm:cxn modelId="{3B550959-944D-44DF-A648-F31FC282DA33}" type="presParOf" srcId="{2D3F8BB2-C092-4D5F-9838-0B246A9FABB8}" destId="{67FD64D5-6F10-4C60-8FBE-310E5045DBD2}" srcOrd="3" destOrd="0" presId="urn:microsoft.com/office/officeart/2005/8/layout/pList2"/>
    <dgm:cxn modelId="{04CE1778-4E27-43B4-8C24-9D2DFCA8CA59}" type="presParOf" srcId="{2D3F8BB2-C092-4D5F-9838-0B246A9FABB8}" destId="{C2652B59-B8F7-4265-8C8A-63F4F4B51601}" srcOrd="4" destOrd="0" presId="urn:microsoft.com/office/officeart/2005/8/layout/pList2"/>
    <dgm:cxn modelId="{A35FAC52-2342-4E8A-BA88-F993DB0266BE}" type="presParOf" srcId="{C2652B59-B8F7-4265-8C8A-63F4F4B51601}" destId="{E2E3958B-1B05-4FCD-8D3E-A07D5D07DD4F}" srcOrd="0" destOrd="0" presId="urn:microsoft.com/office/officeart/2005/8/layout/pList2"/>
    <dgm:cxn modelId="{52CA0095-2996-4369-A70B-5D82C0009B99}" type="presParOf" srcId="{C2652B59-B8F7-4265-8C8A-63F4F4B51601}" destId="{5774E7E9-B775-4CBB-AF06-6788D7501970}" srcOrd="1" destOrd="0" presId="urn:microsoft.com/office/officeart/2005/8/layout/pList2"/>
    <dgm:cxn modelId="{93D75E9C-497D-45CF-9159-FA2667A60DE8}" type="presParOf" srcId="{C2652B59-B8F7-4265-8C8A-63F4F4B51601}" destId="{6BCF1A11-194B-4F19-BA44-7D47551BAA8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1B8F5-FDC3-4B0E-95EF-C3480EA1CF65}">
      <dsp:nvSpPr>
        <dsp:cNvPr id="0" name=""/>
        <dsp:cNvSpPr/>
      </dsp:nvSpPr>
      <dsp:spPr>
        <a:xfrm>
          <a:off x="0" y="13618"/>
          <a:ext cx="5174133" cy="3915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6FE0E-6117-4990-9A07-51500E27C867}">
      <dsp:nvSpPr>
        <dsp:cNvPr id="0" name=""/>
        <dsp:cNvSpPr/>
      </dsp:nvSpPr>
      <dsp:spPr>
        <a:xfrm>
          <a:off x="496381" y="84575"/>
          <a:ext cx="837587" cy="4651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A39B8-A226-4B77-ADE9-09657CD20700}">
      <dsp:nvSpPr>
        <dsp:cNvPr id="0" name=""/>
        <dsp:cNvSpPr/>
      </dsp:nvSpPr>
      <dsp:spPr>
        <a:xfrm rot="10800000">
          <a:off x="155223" y="634319"/>
          <a:ext cx="1519901" cy="775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500" b="1" kern="1200" dirty="0" smtClean="0"/>
            <a:t>Acceso gradual hacia TLC</a:t>
          </a:r>
          <a:endParaRPr lang="es-UY" sz="1500" b="1" kern="1200" dirty="0"/>
        </a:p>
      </dsp:txBody>
      <dsp:txXfrm rot="10800000">
        <a:off x="179066" y="634319"/>
        <a:ext cx="1472215" cy="751436"/>
      </dsp:txXfrm>
    </dsp:sp>
    <dsp:sp modelId="{35E55DC9-04BA-46F6-8810-5E007825EB88}">
      <dsp:nvSpPr>
        <dsp:cNvPr id="0" name=""/>
        <dsp:cNvSpPr/>
      </dsp:nvSpPr>
      <dsp:spPr>
        <a:xfrm>
          <a:off x="2096297" y="89458"/>
          <a:ext cx="981537" cy="4651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BDA19-DF71-443E-9D0E-1DEA027133E5}">
      <dsp:nvSpPr>
        <dsp:cNvPr id="0" name=""/>
        <dsp:cNvSpPr/>
      </dsp:nvSpPr>
      <dsp:spPr>
        <a:xfrm rot="10800000">
          <a:off x="1827115" y="648966"/>
          <a:ext cx="1519901" cy="7557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500" b="1" kern="1200" dirty="0" smtClean="0"/>
            <a:t>100%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500" b="1" kern="1200" dirty="0" smtClean="0"/>
            <a:t>Preferencias </a:t>
          </a:r>
          <a:endParaRPr lang="es-UY" sz="1500" b="1" kern="1200" dirty="0"/>
        </a:p>
      </dsp:txBody>
      <dsp:txXfrm rot="10800000">
        <a:off x="1850357" y="648966"/>
        <a:ext cx="1473417" cy="732508"/>
      </dsp:txXfrm>
    </dsp:sp>
    <dsp:sp modelId="{6BCF1A11-194B-4F19-BA44-7D47551BAA8E}">
      <dsp:nvSpPr>
        <dsp:cNvPr id="0" name=""/>
        <dsp:cNvSpPr/>
      </dsp:nvSpPr>
      <dsp:spPr>
        <a:xfrm>
          <a:off x="3811559" y="84575"/>
          <a:ext cx="894796" cy="4651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3958B-1B05-4FCD-8D3E-A07D5D07DD4F}">
      <dsp:nvSpPr>
        <dsp:cNvPr id="0" name=""/>
        <dsp:cNvSpPr/>
      </dsp:nvSpPr>
      <dsp:spPr>
        <a:xfrm rot="10800000">
          <a:off x="3499007" y="634319"/>
          <a:ext cx="1519901" cy="775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500" b="1" kern="1200" dirty="0" smtClean="0"/>
            <a:t>Arancel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500" b="1" kern="1200" dirty="0" smtClean="0"/>
            <a:t> 12% a 25%</a:t>
          </a:r>
          <a:endParaRPr lang="es-UY" sz="1500" b="1" kern="1200" dirty="0"/>
        </a:p>
      </dsp:txBody>
      <dsp:txXfrm rot="10800000">
        <a:off x="3522850" y="634319"/>
        <a:ext cx="1472215" cy="751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1B8F5-FDC3-4B0E-95EF-C3480EA1CF65}">
      <dsp:nvSpPr>
        <dsp:cNvPr id="0" name=""/>
        <dsp:cNvSpPr/>
      </dsp:nvSpPr>
      <dsp:spPr>
        <a:xfrm>
          <a:off x="0" y="0"/>
          <a:ext cx="5206541" cy="3313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6FE0E-6117-4990-9A07-51500E27C867}">
      <dsp:nvSpPr>
        <dsp:cNvPr id="0" name=""/>
        <dsp:cNvSpPr/>
      </dsp:nvSpPr>
      <dsp:spPr>
        <a:xfrm>
          <a:off x="499490" y="82974"/>
          <a:ext cx="842833" cy="4563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A39B8-A226-4B77-ADE9-09657CD20700}">
      <dsp:nvSpPr>
        <dsp:cNvPr id="0" name=""/>
        <dsp:cNvSpPr/>
      </dsp:nvSpPr>
      <dsp:spPr>
        <a:xfrm rot="10800000">
          <a:off x="156196" y="622311"/>
          <a:ext cx="1529421" cy="7606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b="1" kern="1200" dirty="0" smtClean="0"/>
            <a:t>378 mil </a:t>
          </a:r>
          <a:r>
            <a:rPr lang="es-UY" sz="2100" b="1" kern="1200" dirty="0" err="1" smtClean="0"/>
            <a:t>tn</a:t>
          </a:r>
          <a:r>
            <a:rPr lang="es-UY" sz="2100" b="1" kern="1200" dirty="0" smtClean="0"/>
            <a:t>. </a:t>
          </a:r>
          <a:endParaRPr lang="es-UY" sz="2100" b="1" kern="1200" dirty="0"/>
        </a:p>
      </dsp:txBody>
      <dsp:txXfrm rot="10800000">
        <a:off x="179587" y="622311"/>
        <a:ext cx="1482639" cy="737212"/>
      </dsp:txXfrm>
    </dsp:sp>
    <dsp:sp modelId="{35E55DC9-04BA-46F6-8810-5E007825EB88}">
      <dsp:nvSpPr>
        <dsp:cNvPr id="0" name=""/>
        <dsp:cNvSpPr/>
      </dsp:nvSpPr>
      <dsp:spPr>
        <a:xfrm>
          <a:off x="2109427" y="82974"/>
          <a:ext cx="987685" cy="4563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BDA19-DF71-443E-9D0E-1DEA027133E5}">
      <dsp:nvSpPr>
        <dsp:cNvPr id="0" name=""/>
        <dsp:cNvSpPr/>
      </dsp:nvSpPr>
      <dsp:spPr>
        <a:xfrm rot="10800000">
          <a:off x="1838559" y="622311"/>
          <a:ext cx="1529421" cy="7606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b="1" kern="1200" dirty="0" smtClean="0"/>
            <a:t>213 mil </a:t>
          </a:r>
          <a:r>
            <a:rPr lang="es-UY" sz="2100" b="1" kern="1200" dirty="0" err="1" smtClean="0"/>
            <a:t>tn</a:t>
          </a:r>
          <a:r>
            <a:rPr lang="es-UY" sz="2100" b="1" kern="1200" dirty="0" smtClean="0"/>
            <a:t>. </a:t>
          </a:r>
          <a:endParaRPr lang="es-UY" sz="2100" b="1" kern="1200" dirty="0"/>
        </a:p>
      </dsp:txBody>
      <dsp:txXfrm rot="10800000">
        <a:off x="1861950" y="622311"/>
        <a:ext cx="1482639" cy="737212"/>
      </dsp:txXfrm>
    </dsp:sp>
    <dsp:sp modelId="{6BCF1A11-194B-4F19-BA44-7D47551BAA8E}">
      <dsp:nvSpPr>
        <dsp:cNvPr id="0" name=""/>
        <dsp:cNvSpPr/>
      </dsp:nvSpPr>
      <dsp:spPr>
        <a:xfrm>
          <a:off x="3835433" y="82974"/>
          <a:ext cx="900400" cy="4563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3958B-1B05-4FCD-8D3E-A07D5D07DD4F}">
      <dsp:nvSpPr>
        <dsp:cNvPr id="0" name=""/>
        <dsp:cNvSpPr/>
      </dsp:nvSpPr>
      <dsp:spPr>
        <a:xfrm rot="10800000">
          <a:off x="3520923" y="622311"/>
          <a:ext cx="1529421" cy="7606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2100" b="1" kern="1200" dirty="0" smtClean="0"/>
            <a:t>20 mil </a:t>
          </a:r>
          <a:r>
            <a:rPr lang="es-UY" sz="2100" b="1" kern="1200" dirty="0" err="1" smtClean="0"/>
            <a:t>tn</a:t>
          </a:r>
          <a:r>
            <a:rPr lang="es-UY" sz="2100" b="1" kern="1200" dirty="0" smtClean="0"/>
            <a:t>.</a:t>
          </a:r>
          <a:endParaRPr lang="es-UY" sz="2100" b="1" kern="1200" dirty="0"/>
        </a:p>
      </dsp:txBody>
      <dsp:txXfrm rot="10800000">
        <a:off x="3544314" y="622311"/>
        <a:ext cx="1482639" cy="737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1B8F5-FDC3-4B0E-95EF-C3480EA1CF65}">
      <dsp:nvSpPr>
        <dsp:cNvPr id="0" name=""/>
        <dsp:cNvSpPr/>
      </dsp:nvSpPr>
      <dsp:spPr>
        <a:xfrm>
          <a:off x="0" y="22986"/>
          <a:ext cx="5279815" cy="4093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6FE0E-6117-4990-9A07-51500E27C867}">
      <dsp:nvSpPr>
        <dsp:cNvPr id="0" name=""/>
        <dsp:cNvSpPr/>
      </dsp:nvSpPr>
      <dsp:spPr>
        <a:xfrm>
          <a:off x="506519" y="91692"/>
          <a:ext cx="854695" cy="5043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A39B8-A226-4B77-ADE9-09657CD20700}">
      <dsp:nvSpPr>
        <dsp:cNvPr id="0" name=""/>
        <dsp:cNvSpPr/>
      </dsp:nvSpPr>
      <dsp:spPr>
        <a:xfrm rot="10800000">
          <a:off x="158394" y="687691"/>
          <a:ext cx="1550945" cy="8405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/>
            <a:t>Hoy paga 17%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/>
            <a:t>Arancel disminuirá por Acuerdo TP</a:t>
          </a:r>
          <a:endParaRPr lang="es-UY" sz="1200" b="1" kern="1200" dirty="0"/>
        </a:p>
      </dsp:txBody>
      <dsp:txXfrm rot="10800000">
        <a:off x="184243" y="687691"/>
        <a:ext cx="1499247" cy="814663"/>
      </dsp:txXfrm>
    </dsp:sp>
    <dsp:sp modelId="{35E55DC9-04BA-46F6-8810-5E007825EB88}">
      <dsp:nvSpPr>
        <dsp:cNvPr id="0" name=""/>
        <dsp:cNvSpPr/>
      </dsp:nvSpPr>
      <dsp:spPr>
        <a:xfrm>
          <a:off x="2139114" y="91692"/>
          <a:ext cx="1001585" cy="5043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BDA19-DF71-443E-9D0E-1DEA027133E5}">
      <dsp:nvSpPr>
        <dsp:cNvPr id="0" name=""/>
        <dsp:cNvSpPr/>
      </dsp:nvSpPr>
      <dsp:spPr>
        <a:xfrm rot="10800000">
          <a:off x="1864434" y="687691"/>
          <a:ext cx="1550945" cy="8405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400" b="1" kern="1200" dirty="0" smtClean="0"/>
            <a:t>Arancel disminuirá por Acuerdo TP </a:t>
          </a:r>
          <a:endParaRPr lang="es-UY" sz="1400" b="1" kern="1200" dirty="0"/>
        </a:p>
      </dsp:txBody>
      <dsp:txXfrm rot="10800000">
        <a:off x="1890283" y="687691"/>
        <a:ext cx="1499247" cy="814663"/>
      </dsp:txXfrm>
    </dsp:sp>
    <dsp:sp modelId="{6BCF1A11-194B-4F19-BA44-7D47551BAA8E}">
      <dsp:nvSpPr>
        <dsp:cNvPr id="0" name=""/>
        <dsp:cNvSpPr/>
      </dsp:nvSpPr>
      <dsp:spPr>
        <a:xfrm>
          <a:off x="3889411" y="91692"/>
          <a:ext cx="913072" cy="5043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3958B-1B05-4FCD-8D3E-A07D5D07DD4F}">
      <dsp:nvSpPr>
        <dsp:cNvPr id="0" name=""/>
        <dsp:cNvSpPr/>
      </dsp:nvSpPr>
      <dsp:spPr>
        <a:xfrm rot="10800000">
          <a:off x="3570474" y="687691"/>
          <a:ext cx="1550945" cy="8405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/>
            <a:t>SI SE CONCRETA INGRESO</a:t>
          </a:r>
          <a:br>
            <a:rPr lang="es-UY" sz="1200" b="1" kern="1200" dirty="0" smtClean="0"/>
          </a:br>
          <a:r>
            <a:rPr lang="es-UY" sz="1200" b="1" kern="1200" dirty="0" smtClean="0"/>
            <a:t>Arancel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/>
            <a:t> 38,5%</a:t>
          </a:r>
          <a:endParaRPr lang="es-UY" sz="1200" b="1" kern="1200" dirty="0"/>
        </a:p>
      </dsp:txBody>
      <dsp:txXfrm rot="10800000">
        <a:off x="3596323" y="687691"/>
        <a:ext cx="1499247" cy="81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B0A4E2-B99D-4F25-B6F6-26B7796A4127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B74528-9B8A-41B1-A351-844BA68DC02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8636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2279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8503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0207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1928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58901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b="1" dirty="0"/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nivel de los precios de los combustibles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energía eléctrica, </a:t>
            </a: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básicos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las actividades productivas, no pueden utilizarse con fines recaudatorios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6349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58004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32133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nivel</a:t>
            </a:r>
            <a:r>
              <a:rPr lang="en-US" dirty="0" smtClean="0"/>
              <a:t> de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cría</a:t>
            </a:r>
            <a:r>
              <a:rPr lang="en-US" baseline="0" dirty="0" smtClean="0"/>
              <a:t> l</a:t>
            </a:r>
            <a:r>
              <a:rPr lang="en-US" dirty="0" smtClean="0"/>
              <a:t>as </a:t>
            </a:r>
            <a:r>
              <a:rPr lang="en-US" smtClean="0"/>
              <a:t>hectáreas</a:t>
            </a:r>
            <a:r>
              <a:rPr lang="en-US" baseline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necesarias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cubrir</a:t>
            </a:r>
            <a:r>
              <a:rPr lang="en-US" baseline="0" dirty="0" smtClean="0"/>
              <a:t> la canasta </a:t>
            </a:r>
            <a:r>
              <a:rPr lang="en-US" baseline="0" dirty="0" err="1" smtClean="0"/>
              <a:t>básica</a:t>
            </a:r>
            <a:r>
              <a:rPr lang="en-US" baseline="0" dirty="0" smtClean="0"/>
              <a:t> familiar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ejercicio</a:t>
            </a:r>
            <a:r>
              <a:rPr lang="en-US" baseline="0" dirty="0" smtClean="0"/>
              <a:t> 2017 -2018 son 770 </a:t>
            </a:r>
            <a:r>
              <a:rPr lang="en-US" baseline="0" dirty="0" err="1" smtClean="0"/>
              <a:t>hás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12841-05F8-4757-8A5E-072D1477B3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3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7838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7339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9506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20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33022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21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702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Robert </a:t>
            </a:r>
            <a:r>
              <a:rPr lang="es-ES" dirty="0" err="1" smtClean="0"/>
              <a:t>Mundell</a:t>
            </a:r>
            <a:r>
              <a:rPr lang="es-ES" dirty="0" smtClean="0"/>
              <a:t>, PNE,  «Se sabe que todas las EP son grandes exportadoras, las exitosas exportan muchos bienes y servicios, las otras</a:t>
            </a:r>
            <a:r>
              <a:rPr lang="es-ES" baseline="0" dirty="0" smtClean="0"/>
              <a:t> …….. mucha gente pero todas son grandes exportadoras».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22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18964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23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4935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3133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1365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5068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Junto al menor nivel de empleo, se ha dado un</a:t>
            </a:r>
            <a:r>
              <a:rPr lang="es-UY" baseline="0" dirty="0" smtClean="0"/>
              <a:t> deterioro en la calidad del empleo. Desde setiembre de 2017 se observa una tendencia creciente en los ocupados no registrados en la seguridad social. 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0994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.  C. de Salarios fijan la variable salario y la otra, empleo, ajusta a la baja. Empresas asumen “costo” por mayor salario </a:t>
            </a:r>
            <a:r>
              <a:rPr lang="es-UY" b="1" dirty="0"/>
              <a:t>sin</a:t>
            </a:r>
            <a:r>
              <a:rPr lang="es-UY" dirty="0"/>
              <a:t> mayor  productividad pero ajustan empleo!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3301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Sin Inversión</a:t>
            </a:r>
            <a:r>
              <a:rPr lang="es-ES" baseline="0" dirty="0" smtClean="0"/>
              <a:t> no hay crecimiento!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9938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Evitar el Atraso </a:t>
            </a:r>
            <a:r>
              <a:rPr lang="es-ES" dirty="0" err="1" smtClean="0"/>
              <a:t>Cambiaro</a:t>
            </a:r>
            <a:r>
              <a:rPr lang="es-ES" dirty="0" smtClean="0"/>
              <a:t> es</a:t>
            </a:r>
            <a:r>
              <a:rPr lang="es-ES" baseline="0" dirty="0" smtClean="0"/>
              <a:t> uno de los 4 factores claves como estrategia para el  desarrollo del Uruguay.  Para Dani </a:t>
            </a:r>
            <a:r>
              <a:rPr lang="es-ES" baseline="0" dirty="0" err="1" smtClean="0"/>
              <a:t>Rodrick</a:t>
            </a:r>
            <a:r>
              <a:rPr lang="es-ES" baseline="0" dirty="0" smtClean="0"/>
              <a:t>, el AC es  suicida para una Economía diminuta!</a:t>
            </a:r>
          </a:p>
          <a:p>
            <a:pPr defTabSz="931774">
              <a:defRPr/>
            </a:pPr>
            <a:r>
              <a:rPr lang="es-ES" dirty="0"/>
              <a:t>Nuestro país no registra salida de atraso cambiario sin crisis. En los años 1982 y 2002 salimos con mega devaluaciones que nos abarataron de golpe </a:t>
            </a:r>
            <a:r>
              <a:rPr lang="es-ES" b="1" dirty="0"/>
              <a:t>pero hundieron salarios, multiplicaron pobreza y arrasaron con el tejido social!</a:t>
            </a:r>
            <a:endParaRPr lang="es-ES" dirty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4528-9B8A-41B1-A351-844BA68DC029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4100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3915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202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2852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1392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8112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273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4192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740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8878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5707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6280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BFEC7-2FF8-410F-AC25-E8C605B24D00}" type="datetimeFigureOut">
              <a:rPr lang="es-UY" smtClean="0"/>
              <a:t>07/09/2018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001F-99EB-4DED-A9C0-04C3A862581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785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png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7572" y="5443703"/>
            <a:ext cx="1263561" cy="12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935991C-8D8D-2141-8AC4-4ED1308C2F27}"/>
              </a:ext>
            </a:extLst>
          </p:cNvPr>
          <p:cNvSpPr txBox="1"/>
          <p:nvPr/>
        </p:nvSpPr>
        <p:spPr>
          <a:xfrm>
            <a:off x="2715944" y="5275019"/>
            <a:ext cx="6339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Dr. Pablo Zerbino </a:t>
            </a:r>
            <a:r>
              <a:rPr lang="es-UY" sz="2400" b="1" dirty="0" err="1" smtClean="0"/>
              <a:t>Vanrell</a:t>
            </a:r>
            <a:endParaRPr lang="es-UY" sz="2400" b="1" dirty="0" smtClean="0"/>
          </a:p>
          <a:p>
            <a:pPr algn="ctr"/>
            <a:r>
              <a:rPr lang="es-UY" sz="2000" b="1" dirty="0" smtClean="0"/>
              <a:t>Presidente de Asociación Rural del Uruguay</a:t>
            </a:r>
            <a:endParaRPr lang="es-UY" sz="2000" b="1" dirty="0"/>
          </a:p>
          <a:p>
            <a:pPr algn="ctr"/>
            <a:r>
              <a:rPr lang="es-UY" b="1" dirty="0" smtClean="0"/>
              <a:t>Agosto </a:t>
            </a:r>
            <a:r>
              <a:rPr lang="es-UY" b="1" dirty="0"/>
              <a:t>2018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48C26A43-7A63-1144-9798-72DB4DC66D03}"/>
              </a:ext>
            </a:extLst>
          </p:cNvPr>
          <p:cNvSpPr/>
          <p:nvPr/>
        </p:nvSpPr>
        <p:spPr>
          <a:xfrm>
            <a:off x="-634" y="1289356"/>
            <a:ext cx="12231368" cy="2705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9A44E08F-5735-D341-A3BC-82A7BD2A567D}"/>
              </a:ext>
            </a:extLst>
          </p:cNvPr>
          <p:cNvSpPr txBox="1"/>
          <p:nvPr/>
        </p:nvSpPr>
        <p:spPr>
          <a:xfrm>
            <a:off x="910004" y="1363143"/>
            <a:ext cx="10410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5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De aquí al 2020:</a:t>
            </a:r>
            <a:endParaRPr lang="es-UY" sz="54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s-UY" sz="5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¿qué falta por hacer para que el país siga creciendo?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3FCAAFFF-3E9F-1947-B51B-30684F44F43F}"/>
              </a:ext>
            </a:extLst>
          </p:cNvPr>
          <p:cNvSpPr/>
          <p:nvPr/>
        </p:nvSpPr>
        <p:spPr>
          <a:xfrm>
            <a:off x="3323492" y="3924793"/>
            <a:ext cx="5583116" cy="5406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A11AC2D7-FA48-534D-82C4-7D8D1F59DC09}"/>
              </a:ext>
            </a:extLst>
          </p:cNvPr>
          <p:cNvSpPr txBox="1"/>
          <p:nvPr/>
        </p:nvSpPr>
        <p:spPr>
          <a:xfrm>
            <a:off x="3323492" y="3951170"/>
            <a:ext cx="5502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AGRONEGOCIOS</a:t>
            </a:r>
            <a:endParaRPr lang="es-UY" sz="2400" b="1" dirty="0"/>
          </a:p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0EDCEDAC-B292-7545-9BB5-DDD2EA735D3B}"/>
              </a:ext>
            </a:extLst>
          </p:cNvPr>
          <p:cNvSpPr/>
          <p:nvPr/>
        </p:nvSpPr>
        <p:spPr>
          <a:xfrm>
            <a:off x="342900" y="538422"/>
            <a:ext cx="11544300" cy="46511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0EDCEDAC-B292-7545-9BB5-DDD2EA735D3B}"/>
              </a:ext>
            </a:extLst>
          </p:cNvPr>
          <p:cNvSpPr/>
          <p:nvPr/>
        </p:nvSpPr>
        <p:spPr>
          <a:xfrm>
            <a:off x="342900" y="298938"/>
            <a:ext cx="11544300" cy="46511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365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LA ZAFRA 2017/2018 FUE MUY COMPLICADA</a:t>
            </a:r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30" y="4024594"/>
            <a:ext cx="3403341" cy="2220590"/>
          </a:xfrm>
          <a:prstGeom prst="rect">
            <a:avLst/>
          </a:prstGeom>
        </p:spPr>
      </p:pic>
      <p:pic>
        <p:nvPicPr>
          <p:cNvPr id="12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771" y="4024594"/>
            <a:ext cx="3445958" cy="220279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79400" y="5995125"/>
            <a:ext cx="1380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MGAP, ARU</a:t>
            </a:r>
            <a:endParaRPr lang="es-UY" sz="105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673" y="958465"/>
            <a:ext cx="8568569" cy="30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LA PRODUCCIÓN BOVINA</a:t>
            </a:r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7103" y="5445526"/>
            <a:ext cx="1069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En los últimos años </a:t>
            </a:r>
            <a:r>
              <a:rPr lang="es-MX" sz="3200" b="1" dirty="0">
                <a:solidFill>
                  <a:schemeClr val="accent6"/>
                </a:solidFill>
              </a:rPr>
              <a:t>aumenta la </a:t>
            </a:r>
            <a:r>
              <a:rPr lang="es-MX" sz="3200" b="1" dirty="0" smtClean="0">
                <a:solidFill>
                  <a:schemeClr val="accent6"/>
                </a:solidFill>
              </a:rPr>
              <a:t>producción </a:t>
            </a:r>
            <a:r>
              <a:rPr lang="es-MX" sz="2800" b="1" dirty="0" smtClean="0"/>
              <a:t>de </a:t>
            </a:r>
            <a:r>
              <a:rPr lang="es-MX" sz="2800" b="1" dirty="0"/>
              <a:t>carne </a:t>
            </a:r>
            <a:r>
              <a:rPr lang="es-MX" sz="2800" b="1" dirty="0" smtClean="0"/>
              <a:t>vacuna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67" y="867095"/>
            <a:ext cx="9367849" cy="4516619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79400" y="5980900"/>
            <a:ext cx="1577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INAC, MGAP</a:t>
            </a:r>
            <a:endParaRPr lang="es-UY" sz="1050" dirty="0"/>
          </a:p>
        </p:txBody>
      </p:sp>
      <p:pic>
        <p:nvPicPr>
          <p:cNvPr id="17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518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LAS EXPORTACIONES POR DESTINO</a:t>
            </a:r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36550" y="5269590"/>
            <a:ext cx="1177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En 2017 se pagaron más de </a:t>
            </a:r>
            <a:r>
              <a:rPr lang="es-MX" sz="2800" b="1" dirty="0">
                <a:solidFill>
                  <a:schemeClr val="accent6"/>
                </a:solidFill>
              </a:rPr>
              <a:t>USD 200 millones de aranceles</a:t>
            </a:r>
            <a:r>
              <a:rPr lang="es-MX" sz="2400" dirty="0" smtClean="0"/>
              <a:t> </a:t>
            </a:r>
            <a:r>
              <a:rPr lang="es-MX" sz="2400" b="1" dirty="0" smtClean="0"/>
              <a:t>por exportar carne bovina, unos </a:t>
            </a:r>
            <a:r>
              <a:rPr lang="es-MX" sz="2800" b="1" dirty="0">
                <a:solidFill>
                  <a:schemeClr val="accent6"/>
                </a:solidFill>
              </a:rPr>
              <a:t>USD 100 por animal faenado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496" y="1044068"/>
            <a:ext cx="7755013" cy="425684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79400" y="5980900"/>
            <a:ext cx="15775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INAC</a:t>
            </a:r>
            <a:endParaRPr lang="es-UY" sz="1050" dirty="0"/>
          </a:p>
        </p:txBody>
      </p:sp>
      <p:pic>
        <p:nvPicPr>
          <p:cNvPr id="17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561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CONDICIONES DE ACCESO DE NUESTROS COMPETIDORES</a:t>
            </a:r>
            <a:endParaRPr lang="es-MX" sz="2400" dirty="0"/>
          </a:p>
          <a:p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7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11494551"/>
              </p:ext>
            </p:extLst>
          </p:nvPr>
        </p:nvGraphicFramePr>
        <p:xfrm>
          <a:off x="706403" y="987616"/>
          <a:ext cx="5174133" cy="14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365273290"/>
              </p:ext>
            </p:extLst>
          </p:nvPr>
        </p:nvGraphicFramePr>
        <p:xfrm>
          <a:off x="690198" y="2741671"/>
          <a:ext cx="5206541" cy="138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812478272"/>
              </p:ext>
            </p:extLst>
          </p:nvPr>
        </p:nvGraphicFramePr>
        <p:xfrm>
          <a:off x="700018" y="4446927"/>
          <a:ext cx="5279815" cy="152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7167756" y="1328371"/>
            <a:ext cx="4203031" cy="77490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 altLang="es-UY">
              <a:solidFill>
                <a:schemeClr val="accent1"/>
              </a:solidFill>
            </a:endParaRPr>
          </a:p>
        </p:txBody>
      </p:sp>
      <p:sp>
        <p:nvSpPr>
          <p:cNvPr id="18" name="11 Rectángulo"/>
          <p:cNvSpPr/>
          <p:nvPr/>
        </p:nvSpPr>
        <p:spPr>
          <a:xfrm>
            <a:off x="7234668" y="1456185"/>
            <a:ext cx="4136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B050"/>
              </a:buClr>
            </a:pPr>
            <a:r>
              <a:rPr lang="es-UY" altLang="es-UY" sz="24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ACCESO AL MERCADO CHINO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7201210" y="2891748"/>
            <a:ext cx="4203031" cy="77490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 altLang="es-UY">
              <a:solidFill>
                <a:schemeClr val="accent1"/>
              </a:solidFill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7201210" y="5088443"/>
            <a:ext cx="4203031" cy="77490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 altLang="es-UY">
              <a:solidFill>
                <a:schemeClr val="accent1"/>
              </a:solidFill>
            </a:endParaRPr>
          </a:p>
        </p:txBody>
      </p:sp>
      <p:sp>
        <p:nvSpPr>
          <p:cNvPr id="23" name="11 Rectángulo"/>
          <p:cNvSpPr/>
          <p:nvPr/>
        </p:nvSpPr>
        <p:spPr>
          <a:xfrm>
            <a:off x="7277260" y="3048367"/>
            <a:ext cx="4136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B050"/>
              </a:buClr>
            </a:pPr>
            <a:r>
              <a:rPr lang="es-UY" altLang="es-UY" sz="24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DISTRIBUCIÓN CUOTAS EE.UU.</a:t>
            </a:r>
          </a:p>
        </p:txBody>
      </p:sp>
      <p:sp>
        <p:nvSpPr>
          <p:cNvPr id="24" name="11 Rectángulo"/>
          <p:cNvSpPr/>
          <p:nvPr/>
        </p:nvSpPr>
        <p:spPr>
          <a:xfrm>
            <a:off x="7201211" y="5208332"/>
            <a:ext cx="4136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B050"/>
              </a:buClr>
            </a:pPr>
            <a:r>
              <a:rPr lang="es-UY" altLang="es-UY" sz="24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FUTURO INGRESO A JAPÓN</a:t>
            </a:r>
          </a:p>
        </p:txBody>
      </p:sp>
      <p:sp>
        <p:nvSpPr>
          <p:cNvPr id="25" name="Flecha derecha 24"/>
          <p:cNvSpPr/>
          <p:nvPr/>
        </p:nvSpPr>
        <p:spPr>
          <a:xfrm>
            <a:off x="6244330" y="1415732"/>
            <a:ext cx="526646" cy="451446"/>
          </a:xfrm>
          <a:prstGeom prst="righ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6" name="Flecha derecha 25"/>
          <p:cNvSpPr/>
          <p:nvPr/>
        </p:nvSpPr>
        <p:spPr>
          <a:xfrm>
            <a:off x="6277694" y="5221738"/>
            <a:ext cx="526646" cy="451446"/>
          </a:xfrm>
          <a:prstGeom prst="righ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7" name="Flecha derecha 26"/>
          <p:cNvSpPr/>
          <p:nvPr/>
        </p:nvSpPr>
        <p:spPr>
          <a:xfrm>
            <a:off x="6205757" y="3065963"/>
            <a:ext cx="526646" cy="451446"/>
          </a:xfrm>
          <a:prstGeom prst="righ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533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SEGUIMOS SIENDO LOS MÁS CAROS DE LA REGIÓN</a:t>
            </a:r>
            <a:endParaRPr lang="es-UY" sz="2400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76" y="2081872"/>
            <a:ext cx="4380942" cy="31648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279" y="2127402"/>
            <a:ext cx="4548370" cy="31193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16446" y="1524545"/>
            <a:ext cx="247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COMBUSTIBLES</a:t>
            </a:r>
            <a:endParaRPr lang="es-UY" sz="24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1719377" y="1524546"/>
            <a:ext cx="2869324" cy="46166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Rectángulo redondeado 13"/>
          <p:cNvSpPr/>
          <p:nvPr/>
        </p:nvSpPr>
        <p:spPr>
          <a:xfrm>
            <a:off x="7356802" y="1472809"/>
            <a:ext cx="2869324" cy="46166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CuadroTexto 15"/>
          <p:cNvSpPr txBox="1"/>
          <p:nvPr/>
        </p:nvSpPr>
        <p:spPr>
          <a:xfrm>
            <a:off x="7356802" y="1467028"/>
            <a:ext cx="297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ENERGÍA ELECTRICA</a:t>
            </a:r>
            <a:endParaRPr lang="es-UY" sz="2400" b="1" dirty="0"/>
          </a:p>
        </p:txBody>
      </p:sp>
    </p:spTree>
    <p:extLst>
      <p:ext uri="{BB962C8B-B14F-4D97-AF65-F5344CB8AC3E}">
        <p14:creationId xmlns:p14="http://schemas.microsoft.com/office/powerpoint/2010/main" val="33837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LOS IMPUESTOS SON CADA VEZ MÁS “CIEGOS”</a:t>
            </a:r>
            <a:endParaRPr lang="es-UY" sz="2400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/>
          <p:cNvSpPr txBox="1"/>
          <p:nvPr/>
        </p:nvSpPr>
        <p:spPr>
          <a:xfrm>
            <a:off x="107479" y="6025619"/>
            <a:ext cx="3297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ARU</a:t>
            </a:r>
            <a:endParaRPr lang="es-UY" sz="10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621" y="3601079"/>
            <a:ext cx="9593179" cy="26733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90" y="860325"/>
            <a:ext cx="9916510" cy="27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26619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AUMENTA LA MOROSIDAD DE ALGUNOS SECTORES</a:t>
            </a:r>
            <a:endParaRPr lang="es-UY" sz="2400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7479" y="6119223"/>
            <a:ext cx="1079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BCU</a:t>
            </a:r>
            <a:endParaRPr lang="es-UY" sz="105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97" y="744055"/>
            <a:ext cx="5481577" cy="32834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180" y="1570896"/>
            <a:ext cx="4919616" cy="4067473"/>
          </a:xfrm>
          <a:prstGeom prst="rect">
            <a:avLst/>
          </a:prstGeom>
        </p:spPr>
      </p:pic>
      <p:pic>
        <p:nvPicPr>
          <p:cNvPr id="13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redondeado 5"/>
          <p:cNvSpPr/>
          <p:nvPr/>
        </p:nvSpPr>
        <p:spPr>
          <a:xfrm>
            <a:off x="10421006" y="4020207"/>
            <a:ext cx="551793" cy="252248"/>
          </a:xfrm>
          <a:prstGeom prst="roundRect">
            <a:avLst/>
          </a:prstGeom>
          <a:noFill/>
          <a:ln w="47625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Flecha derecha 6"/>
          <p:cNvSpPr/>
          <p:nvPr/>
        </p:nvSpPr>
        <p:spPr>
          <a:xfrm>
            <a:off x="11023231" y="4020207"/>
            <a:ext cx="335130" cy="37837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CuadroTexto 8"/>
          <p:cNvSpPr txBox="1"/>
          <p:nvPr/>
        </p:nvSpPr>
        <p:spPr>
          <a:xfrm>
            <a:off x="11358361" y="3938421"/>
            <a:ext cx="800778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1600" b="1" dirty="0" smtClean="0">
                <a:solidFill>
                  <a:schemeClr val="bg1"/>
                </a:solidFill>
              </a:rPr>
              <a:t>22% </a:t>
            </a:r>
            <a:r>
              <a:rPr lang="es-UY" sz="1400" b="1" dirty="0" smtClean="0">
                <a:solidFill>
                  <a:schemeClr val="bg1"/>
                </a:solidFill>
              </a:rPr>
              <a:t>vencido</a:t>
            </a:r>
            <a:endParaRPr lang="es-UY" sz="1400" b="1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86" y="3938421"/>
            <a:ext cx="4796589" cy="23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73420" y="0"/>
            <a:ext cx="120185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UY" altLang="es-UY" sz="3200" b="1" dirty="0" smtClean="0">
                <a:solidFill>
                  <a:srgbClr val="008000"/>
                </a:solidFill>
                <a:latin typeface="Calibri" pitchFamily="34" charset="0"/>
              </a:rPr>
              <a:t>Cada año se necesitan más </a:t>
            </a:r>
            <a:r>
              <a:rPr lang="es-UY" altLang="es-UY" sz="3200" b="1" dirty="0" err="1" smtClean="0">
                <a:solidFill>
                  <a:srgbClr val="008000"/>
                </a:solidFill>
                <a:latin typeface="Calibri" pitchFamily="34" charset="0"/>
              </a:rPr>
              <a:t>hás</a:t>
            </a:r>
            <a:r>
              <a:rPr lang="es-UY" altLang="es-UY" sz="3200" b="1" dirty="0" smtClean="0">
                <a:solidFill>
                  <a:srgbClr val="008000"/>
                </a:solidFill>
                <a:latin typeface="Calibri" pitchFamily="34" charset="0"/>
              </a:rPr>
              <a:t>. para cubrir la Canasta Familiar…</a:t>
            </a:r>
            <a:endParaRPr lang="es-UY" altLang="es-UY" sz="32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32187" y="4475944"/>
            <a:ext cx="91232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B050"/>
              </a:buClr>
            </a:pPr>
            <a:endParaRPr lang="es-UY" altLang="es-UY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  <a:buClr>
                <a:srgbClr val="00B050"/>
              </a:buClr>
            </a:pPr>
            <a:r>
              <a:rPr lang="es-UY" altLang="es-UY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 incremento del costo de vida, así como la reducción de márgenes del sector hacen que cada año se necesiten más hectáreas en producción para poder cubrir la canasta familiar</a:t>
            </a:r>
          </a:p>
          <a:p>
            <a:pPr algn="ctr">
              <a:spcBef>
                <a:spcPct val="50000"/>
              </a:spcBef>
              <a:buClr>
                <a:srgbClr val="00B050"/>
              </a:buClr>
            </a:pPr>
            <a:endParaRPr lang="es-UY" altLang="es-UY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945931" y="4582785"/>
            <a:ext cx="9695791" cy="13704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pic>
        <p:nvPicPr>
          <p:cNvPr id="10" name="Picture 3" descr="Logo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1957" y="6346809"/>
            <a:ext cx="50004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352266"/>
            <a:ext cx="12192000" cy="51119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UY" altLang="es-UY"/>
          </a:p>
        </p:txBody>
      </p:sp>
      <p:sp>
        <p:nvSpPr>
          <p:cNvPr id="9" name="12 CuadroTexto"/>
          <p:cNvSpPr txBox="1"/>
          <p:nvPr/>
        </p:nvSpPr>
        <p:spPr>
          <a:xfrm>
            <a:off x="0" y="6346809"/>
            <a:ext cx="3214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>
                <a:solidFill>
                  <a:schemeClr val="bg1"/>
                </a:solidFill>
              </a:rPr>
              <a:t>Fuente:  </a:t>
            </a:r>
            <a:r>
              <a:rPr lang="es-UY" sz="1050" dirty="0" smtClean="0">
                <a:solidFill>
                  <a:schemeClr val="bg1"/>
                </a:solidFill>
              </a:rPr>
              <a:t>SEMANARIO BÚSQUEDA, DEA-ARU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89" y="840353"/>
            <a:ext cx="4944728" cy="342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699" y="840353"/>
            <a:ext cx="4944728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LA EDUCACIÓN, UN PROBLEMA MÁS ALLÁ DEL 2020 </a:t>
            </a:r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2" name="CuadroTexto 1"/>
          <p:cNvSpPr txBox="1"/>
          <p:nvPr/>
        </p:nvSpPr>
        <p:spPr>
          <a:xfrm flipH="1">
            <a:off x="1749571" y="4551490"/>
            <a:ext cx="446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/>
              <a:t> ADOLESCENTES de 17 años</a:t>
            </a:r>
            <a:endParaRPr lang="es-UY" sz="28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288284" y="4194450"/>
            <a:ext cx="408901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</a:rPr>
              <a:t>34% Cursa GRADO ESPERADO</a:t>
            </a:r>
            <a:endParaRPr lang="es-UY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288284" y="4834656"/>
            <a:ext cx="388046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>
              <a:defRPr sz="2400" b="1"/>
            </a:lvl1pPr>
          </a:lstStyle>
          <a:p>
            <a:r>
              <a:rPr lang="es-UY" dirty="0"/>
              <a:t>39% Cursa REZAGADO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88284" y="5414792"/>
            <a:ext cx="2951748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UY"/>
            </a:defPPr>
            <a:lvl1pPr>
              <a:defRPr sz="2400" b="1"/>
            </a:lvl1pPr>
          </a:lstStyle>
          <a:p>
            <a:r>
              <a:rPr lang="es-UY" dirty="0"/>
              <a:t>27% NO ESTUDIA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560786" y="4046712"/>
            <a:ext cx="9302635" cy="20230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5" name="CuadroTexto 14"/>
          <p:cNvSpPr txBox="1"/>
          <p:nvPr/>
        </p:nvSpPr>
        <p:spPr>
          <a:xfrm flipH="1">
            <a:off x="2441308" y="1268319"/>
            <a:ext cx="6590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b="1" dirty="0" smtClean="0"/>
              <a:t>A los 13 años  el </a:t>
            </a:r>
            <a:r>
              <a:rPr lang="es-UY" sz="3600" b="1" dirty="0" smtClean="0">
                <a:solidFill>
                  <a:srgbClr val="FF0000"/>
                </a:solidFill>
              </a:rPr>
              <a:t>29%</a:t>
            </a:r>
            <a:r>
              <a:rPr lang="es-UY" sz="3600" b="1" dirty="0" smtClean="0"/>
              <a:t>  de los adolescentes</a:t>
            </a:r>
            <a:r>
              <a:rPr lang="es-UY" sz="3600" b="1" dirty="0" smtClean="0">
                <a:solidFill>
                  <a:srgbClr val="FF0000"/>
                </a:solidFill>
              </a:rPr>
              <a:t> </a:t>
            </a:r>
            <a:r>
              <a:rPr lang="es-UY" sz="2800" b="1" dirty="0" smtClean="0"/>
              <a:t>CURSA CON</a:t>
            </a:r>
            <a:r>
              <a:rPr lang="es-UY" sz="3600" b="1" dirty="0" smtClean="0">
                <a:solidFill>
                  <a:schemeClr val="accent2"/>
                </a:solidFill>
              </a:rPr>
              <a:t> REZAGO </a:t>
            </a:r>
            <a:r>
              <a:rPr lang="es-UY" sz="2800" b="1" dirty="0" smtClean="0"/>
              <a:t>o </a:t>
            </a:r>
            <a:r>
              <a:rPr lang="es-UY" sz="3600" b="1" dirty="0" smtClean="0">
                <a:solidFill>
                  <a:schemeClr val="accent2"/>
                </a:solidFill>
              </a:rPr>
              <a:t>ABANDONÓ </a:t>
            </a:r>
            <a:r>
              <a:rPr lang="es-UY" sz="3600" b="1" dirty="0" smtClean="0"/>
              <a:t>EL SISTEMA EDUCATIVO</a:t>
            </a:r>
            <a:endParaRPr lang="es-UY" sz="2800" b="1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2441308" y="1163213"/>
            <a:ext cx="6590933" cy="24723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1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0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200" b="1" dirty="0" smtClean="0"/>
              <a:t>INSEGURIDAD</a:t>
            </a:r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21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30" y="958465"/>
            <a:ext cx="10273236" cy="515498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7479" y="6025619"/>
            <a:ext cx="32979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CIFRA</a:t>
            </a:r>
            <a:endParaRPr lang="es-UY" sz="1050" dirty="0"/>
          </a:p>
        </p:txBody>
      </p:sp>
    </p:spTree>
    <p:extLst>
      <p:ext uri="{BB962C8B-B14F-4D97-AF65-F5344CB8AC3E}">
        <p14:creationId xmlns:p14="http://schemas.microsoft.com/office/powerpoint/2010/main" val="2021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7572" y="5443703"/>
            <a:ext cx="1263561" cy="12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935991C-8D8D-2141-8AC4-4ED1308C2F27}"/>
              </a:ext>
            </a:extLst>
          </p:cNvPr>
          <p:cNvSpPr txBox="1"/>
          <p:nvPr/>
        </p:nvSpPr>
        <p:spPr>
          <a:xfrm>
            <a:off x="2715944" y="5275019"/>
            <a:ext cx="6339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Dr. Pablo Zerbino </a:t>
            </a:r>
            <a:r>
              <a:rPr lang="es-UY" sz="2400" b="1" dirty="0" err="1" smtClean="0"/>
              <a:t>Vanrell</a:t>
            </a:r>
            <a:endParaRPr lang="es-UY" sz="2400" b="1" dirty="0" smtClean="0"/>
          </a:p>
          <a:p>
            <a:pPr algn="ctr"/>
            <a:r>
              <a:rPr lang="es-UY" sz="2000" b="1" dirty="0" smtClean="0"/>
              <a:t>Presidente de Asociación Rural del Uruguay</a:t>
            </a:r>
            <a:endParaRPr lang="es-UY" sz="2000" b="1" dirty="0"/>
          </a:p>
          <a:p>
            <a:pPr algn="ctr"/>
            <a:r>
              <a:rPr lang="es-UY" b="1" dirty="0" smtClean="0"/>
              <a:t>Agosto </a:t>
            </a:r>
            <a:r>
              <a:rPr lang="es-UY" b="1" dirty="0"/>
              <a:t>2018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8C26A43-7A63-1144-9798-72DB4DC66D03}"/>
              </a:ext>
            </a:extLst>
          </p:cNvPr>
          <p:cNvSpPr/>
          <p:nvPr/>
        </p:nvSpPr>
        <p:spPr>
          <a:xfrm>
            <a:off x="-634" y="1289356"/>
            <a:ext cx="12231368" cy="2705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A44E08F-5735-D341-A3BC-82A7BD2A567D}"/>
              </a:ext>
            </a:extLst>
          </p:cNvPr>
          <p:cNvSpPr txBox="1"/>
          <p:nvPr/>
        </p:nvSpPr>
        <p:spPr>
          <a:xfrm>
            <a:off x="910004" y="1363143"/>
            <a:ext cx="10410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5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De aquí al 2020:</a:t>
            </a:r>
            <a:endParaRPr lang="es-UY" sz="5400" b="1" dirty="0">
              <a:solidFill>
                <a:schemeClr val="bg1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s-UY" sz="5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¿qué </a:t>
            </a:r>
            <a:r>
              <a:rPr lang="es-UY" sz="5400" b="1" strike="dblStrike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falta</a:t>
            </a:r>
            <a:r>
              <a:rPr lang="es-UY" sz="5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por hacer para que el país </a:t>
            </a:r>
            <a:r>
              <a:rPr lang="es-UY" sz="5400" b="1" strike="dblStrike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siga creciendo</a:t>
            </a:r>
            <a:r>
              <a:rPr lang="es-UY" sz="5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?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FCAAFFF-3E9F-1947-B51B-30684F44F43F}"/>
              </a:ext>
            </a:extLst>
          </p:cNvPr>
          <p:cNvSpPr/>
          <p:nvPr/>
        </p:nvSpPr>
        <p:spPr>
          <a:xfrm>
            <a:off x="3323492" y="3924793"/>
            <a:ext cx="5583116" cy="5406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11AC2D7-FA48-534D-82C4-7D8D1F59DC09}"/>
              </a:ext>
            </a:extLst>
          </p:cNvPr>
          <p:cNvSpPr txBox="1"/>
          <p:nvPr/>
        </p:nvSpPr>
        <p:spPr>
          <a:xfrm>
            <a:off x="3323492" y="3951170"/>
            <a:ext cx="5502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AGRONEGOCIOS</a:t>
            </a:r>
            <a:endParaRPr lang="es-UY" sz="2400" b="1" dirty="0"/>
          </a:p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0EDCEDAC-B292-7545-9BB5-DDD2EA735D3B}"/>
              </a:ext>
            </a:extLst>
          </p:cNvPr>
          <p:cNvSpPr/>
          <p:nvPr/>
        </p:nvSpPr>
        <p:spPr>
          <a:xfrm>
            <a:off x="342900" y="451338"/>
            <a:ext cx="11544300" cy="46511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0EDCEDAC-B292-7545-9BB5-DDD2EA735D3B}"/>
              </a:ext>
            </a:extLst>
          </p:cNvPr>
          <p:cNvSpPr/>
          <p:nvPr/>
        </p:nvSpPr>
        <p:spPr>
          <a:xfrm>
            <a:off x="342900" y="298938"/>
            <a:ext cx="11544300" cy="46511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18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7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2837684" y="883598"/>
            <a:ext cx="7476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dirty="0" smtClean="0"/>
              <a:t>¿ESTAMOS CRECIENDO?</a:t>
            </a:r>
            <a:endParaRPr lang="es-UY" sz="2800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060339" y="994744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418320" y="3987154"/>
            <a:ext cx="135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600" b="1" dirty="0" smtClean="0">
                <a:solidFill>
                  <a:schemeClr val="bg1"/>
                </a:solidFill>
              </a:rPr>
              <a:t>2019</a:t>
            </a:r>
            <a:endParaRPr lang="es-UY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UY" sz="2800" b="1" dirty="0" smtClean="0">
                <a:solidFill>
                  <a:schemeClr val="bg1"/>
                </a:solidFill>
              </a:rPr>
              <a:t>2,8%</a:t>
            </a:r>
            <a:endParaRPr lang="es-UY" sz="28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315310" y="2076700"/>
            <a:ext cx="112446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UY" sz="4000" b="1" dirty="0" smtClean="0">
                <a:solidFill>
                  <a:srgbClr val="00B050"/>
                </a:solidFill>
              </a:rPr>
              <a:t>40</a:t>
            </a:r>
            <a:r>
              <a:rPr lang="es-UY" sz="3600" b="1" dirty="0" smtClean="0"/>
              <a:t> uruguayos por día pierden su empleo</a:t>
            </a:r>
          </a:p>
          <a:p>
            <a:pPr algn="ctr"/>
            <a:endParaRPr lang="es-UY" sz="360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UY" sz="3600" b="1" dirty="0" smtClean="0"/>
              <a:t>Más de </a:t>
            </a:r>
            <a:r>
              <a:rPr lang="es-UY" sz="4000" b="1" dirty="0" smtClean="0">
                <a:solidFill>
                  <a:srgbClr val="00B050"/>
                </a:solidFill>
              </a:rPr>
              <a:t>10</a:t>
            </a:r>
            <a:r>
              <a:rPr lang="es-UY" sz="3600" b="1" dirty="0" smtClean="0"/>
              <a:t> empresas por mes se presentan a Concurso</a:t>
            </a:r>
          </a:p>
          <a:p>
            <a:pPr algn="ctr"/>
            <a:endParaRPr lang="es-UY" sz="360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UY" sz="3600" b="1" dirty="0" smtClean="0"/>
              <a:t>La </a:t>
            </a:r>
            <a:r>
              <a:rPr lang="es-UY" sz="4000" b="1" dirty="0" smtClean="0">
                <a:solidFill>
                  <a:srgbClr val="00B050"/>
                </a:solidFill>
              </a:rPr>
              <a:t>educación no está preparando </a:t>
            </a:r>
            <a:r>
              <a:rPr lang="es-UY" sz="3600" b="1" dirty="0" smtClean="0"/>
              <a:t>a las actuales generaciones para el hoy y menos para el futuro</a:t>
            </a:r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7213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229915"/>
            <a:ext cx="1047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800" b="1" dirty="0" smtClean="0">
                <a:solidFill>
                  <a:srgbClr val="00B050"/>
                </a:solidFill>
              </a:rPr>
              <a:t>ACCIONES Y NO ASPIRACIONES</a:t>
            </a:r>
            <a:endParaRPr lang="es-UY" sz="4000" dirty="0">
              <a:solidFill>
                <a:srgbClr val="00B05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500750" y="1303385"/>
            <a:ext cx="11377404" cy="4788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 algn="ctr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sz="3200" b="1" dirty="0" smtClean="0"/>
              <a:t>Concretar </a:t>
            </a:r>
            <a:r>
              <a:rPr lang="es-ES" sz="3600" b="1" dirty="0" smtClean="0">
                <a:solidFill>
                  <a:srgbClr val="00B050"/>
                </a:solidFill>
              </a:rPr>
              <a:t>acuerdos comerciales </a:t>
            </a:r>
            <a:r>
              <a:rPr lang="es-ES" sz="3200" b="1" dirty="0" smtClean="0">
                <a:solidFill>
                  <a:srgbClr val="00B050"/>
                </a:solidFill>
              </a:rPr>
              <a:t>con terceros países.</a:t>
            </a:r>
          </a:p>
          <a:p>
            <a:pPr marL="457200" indent="-457200" algn="ctr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sz="3600" b="1" dirty="0" smtClean="0">
                <a:solidFill>
                  <a:srgbClr val="00B050"/>
                </a:solidFill>
              </a:rPr>
              <a:t>Tributar </a:t>
            </a:r>
            <a:r>
              <a:rPr lang="es-ES" sz="3600" b="1" dirty="0">
                <a:solidFill>
                  <a:srgbClr val="00B050"/>
                </a:solidFill>
              </a:rPr>
              <a:t>sobre renta </a:t>
            </a:r>
            <a:r>
              <a:rPr lang="es-ES" sz="3200" b="1" dirty="0"/>
              <a:t>y no sobre los bienes de </a:t>
            </a:r>
            <a:r>
              <a:rPr lang="es-ES" sz="3200" b="1" dirty="0" smtClean="0"/>
              <a:t>capital.</a:t>
            </a:r>
          </a:p>
          <a:p>
            <a:pPr marL="457200" indent="-457200" algn="ctr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sz="3200" b="1" dirty="0" smtClean="0">
                <a:solidFill>
                  <a:srgbClr val="00B050"/>
                </a:solidFill>
              </a:rPr>
              <a:t>Infraestructura </a:t>
            </a:r>
            <a:r>
              <a:rPr lang="es-ES" sz="3200" b="1" dirty="0">
                <a:solidFill>
                  <a:srgbClr val="00B050"/>
                </a:solidFill>
              </a:rPr>
              <a:t>y logística, </a:t>
            </a:r>
            <a:r>
              <a:rPr lang="es-ES" sz="3200" b="1" dirty="0"/>
              <a:t>reducir </a:t>
            </a:r>
            <a:r>
              <a:rPr lang="es-ES" sz="3200" b="1" dirty="0" smtClean="0"/>
              <a:t>costos y tiempos </a:t>
            </a:r>
            <a:r>
              <a:rPr lang="es-ES" sz="3200" b="1" dirty="0" smtClean="0">
                <a:solidFill>
                  <a:srgbClr val="00B050"/>
                </a:solidFill>
              </a:rPr>
              <a:t>en </a:t>
            </a:r>
            <a:r>
              <a:rPr lang="es-ES" sz="3200" b="1" dirty="0">
                <a:solidFill>
                  <a:srgbClr val="00B050"/>
                </a:solidFill>
              </a:rPr>
              <a:t>llevar producción a </a:t>
            </a:r>
            <a:r>
              <a:rPr lang="es-ES" sz="3200" b="1" dirty="0" smtClean="0">
                <a:solidFill>
                  <a:srgbClr val="00B050"/>
                </a:solidFill>
              </a:rPr>
              <a:t>puerto.</a:t>
            </a:r>
          </a:p>
          <a:p>
            <a:pPr marL="457200" indent="-457200" algn="ctr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sz="3200" b="1" dirty="0" smtClean="0">
                <a:solidFill>
                  <a:srgbClr val="00B050"/>
                </a:solidFill>
              </a:rPr>
              <a:t>Incentivo Fiscal para los </a:t>
            </a:r>
            <a:r>
              <a:rPr lang="es-ES" sz="3200" b="1" dirty="0" smtClean="0"/>
              <a:t>seguros agrícolas.</a:t>
            </a:r>
          </a:p>
          <a:p>
            <a:pPr marL="457200" indent="-457200" algn="ctr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sz="3600" b="1" dirty="0" smtClean="0">
                <a:solidFill>
                  <a:srgbClr val="00B050"/>
                </a:solidFill>
              </a:rPr>
              <a:t>Combustible </a:t>
            </a:r>
            <a:r>
              <a:rPr lang="es-ES" sz="3600" b="1" dirty="0">
                <a:solidFill>
                  <a:srgbClr val="00B050"/>
                </a:solidFill>
              </a:rPr>
              <a:t>y energía </a:t>
            </a:r>
            <a:r>
              <a:rPr lang="es-ES" sz="3200" b="1" dirty="0">
                <a:solidFill>
                  <a:srgbClr val="00B050"/>
                </a:solidFill>
              </a:rPr>
              <a:t>a valores </a:t>
            </a:r>
            <a:r>
              <a:rPr lang="es-ES" sz="3200" b="1" dirty="0" smtClean="0"/>
              <a:t>internacionales y competitivos.</a:t>
            </a:r>
          </a:p>
          <a:p>
            <a:pPr marL="457200" indent="-457200" algn="ctr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sz="3600" b="1" dirty="0" smtClean="0">
                <a:solidFill>
                  <a:srgbClr val="00B050"/>
                </a:solidFill>
              </a:rPr>
              <a:t>Tipo </a:t>
            </a:r>
            <a:r>
              <a:rPr lang="es-ES" sz="3600" b="1" dirty="0">
                <a:solidFill>
                  <a:srgbClr val="00B050"/>
                </a:solidFill>
              </a:rPr>
              <a:t>de cambio </a:t>
            </a:r>
            <a:r>
              <a:rPr lang="es-ES" sz="3200" b="1" dirty="0"/>
              <a:t>que acompase </a:t>
            </a:r>
            <a:r>
              <a:rPr lang="es-ES" sz="3200" b="1" dirty="0" smtClean="0"/>
              <a:t>el de </a:t>
            </a:r>
            <a:r>
              <a:rPr lang="es-ES" sz="3200" b="1" dirty="0"/>
              <a:t>nuestros principales </a:t>
            </a:r>
            <a:r>
              <a:rPr lang="es-ES" sz="3200" b="1" dirty="0" smtClean="0"/>
              <a:t>competidores.</a:t>
            </a:r>
          </a:p>
          <a:p>
            <a:pPr marL="457200" indent="-457200" algn="ctr">
              <a:spcBef>
                <a:spcPct val="20000"/>
              </a:spcBef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s-ES" sz="3200" b="1" dirty="0" smtClean="0">
                <a:solidFill>
                  <a:srgbClr val="00B050"/>
                </a:solidFill>
              </a:rPr>
              <a:t>Flexibilización</a:t>
            </a:r>
            <a:r>
              <a:rPr lang="es-ES" sz="3200" b="1" dirty="0" smtClean="0"/>
              <a:t> laboral.</a:t>
            </a:r>
            <a:endParaRPr lang="es-ES" sz="3200" b="1" dirty="0"/>
          </a:p>
          <a:p>
            <a:pPr algn="ctr">
              <a:spcBef>
                <a:spcPct val="20000"/>
              </a:spcBef>
              <a:defRPr/>
            </a:pPr>
            <a:endParaRPr lang="es-ES" sz="2600" b="1" dirty="0"/>
          </a:p>
          <a:p>
            <a:pPr algn="ctr">
              <a:spcBef>
                <a:spcPct val="20000"/>
              </a:spcBef>
              <a:defRPr/>
            </a:pPr>
            <a:endParaRPr lang="es-ES" sz="2600" b="1" dirty="0"/>
          </a:p>
          <a:p>
            <a:pPr algn="ctr">
              <a:spcBef>
                <a:spcPct val="20000"/>
              </a:spcBef>
              <a:defRPr/>
            </a:pPr>
            <a:endParaRPr lang="es-ES" sz="2600" b="1" dirty="0"/>
          </a:p>
          <a:p>
            <a:pPr algn="ctr">
              <a:spcBef>
                <a:spcPct val="20000"/>
              </a:spcBef>
              <a:defRPr/>
            </a:pP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2395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48046" y="82265"/>
            <a:ext cx="10472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800" b="1" dirty="0" smtClean="0">
                <a:solidFill>
                  <a:srgbClr val="00B050"/>
                </a:solidFill>
              </a:rPr>
              <a:t>NO PODEMOS, </a:t>
            </a:r>
          </a:p>
          <a:p>
            <a:pPr algn="ctr"/>
            <a:r>
              <a:rPr lang="es-UY" sz="4800" b="1" dirty="0" smtClean="0">
                <a:solidFill>
                  <a:srgbClr val="00B050"/>
                </a:solidFill>
              </a:rPr>
              <a:t>NI DEBEMOS ESPERAR MÁS</a:t>
            </a:r>
            <a:endParaRPr lang="es-UY" sz="4000" dirty="0">
              <a:solidFill>
                <a:srgbClr val="00B05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Rectángulo"/>
          <p:cNvSpPr/>
          <p:nvPr/>
        </p:nvSpPr>
        <p:spPr>
          <a:xfrm>
            <a:off x="0" y="1797034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/>
              <a:t>El futuro del país está ligado al sector exportador, el agro entre ellos pero: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3600" b="1" dirty="0" smtClean="0">
                <a:solidFill>
                  <a:srgbClr val="00B050"/>
                </a:solidFill>
              </a:rPr>
              <a:t>Capacidad de inversión está agotada.</a:t>
            </a:r>
          </a:p>
          <a:p>
            <a:pPr algn="ctr"/>
            <a:r>
              <a:rPr lang="es-MX" sz="3600" b="1" dirty="0" smtClean="0">
                <a:solidFill>
                  <a:srgbClr val="00B050"/>
                </a:solidFill>
              </a:rPr>
              <a:t>Hay dificultad en repago de créditos.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ES" sz="3600" b="1" dirty="0"/>
              <a:t>Nos volvimos un país caro con fundamentos de país barato, he ahí la esencia del problema</a:t>
            </a:r>
            <a:r>
              <a:rPr lang="es-ES" sz="3600" dirty="0"/>
              <a:t>!</a:t>
            </a:r>
          </a:p>
          <a:p>
            <a:pPr algn="ctr"/>
            <a:endParaRPr lang="es-MX" sz="4400" b="1" dirty="0" smtClean="0">
              <a:solidFill>
                <a:srgbClr val="FF0000"/>
              </a:solidFill>
            </a:endParaRPr>
          </a:p>
          <a:p>
            <a:pPr algn="ctr"/>
            <a:endParaRPr lang="es-MX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848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3353676" y="4828008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9" name="1 Rectángulo"/>
          <p:cNvSpPr/>
          <p:nvPr/>
        </p:nvSpPr>
        <p:spPr>
          <a:xfrm>
            <a:off x="361876" y="4766710"/>
            <a:ext cx="112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3600" b="1" dirty="0" smtClean="0"/>
              <a:t>MUCHAS GRACIAS.</a:t>
            </a:r>
            <a:endParaRPr lang="es-MX" sz="44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182414" y="1329617"/>
            <a:ext cx="968100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/>
              <a:t>Pensar </a:t>
            </a:r>
            <a:r>
              <a:rPr lang="es-MX" sz="4000" b="1" dirty="0"/>
              <a:t>en un </a:t>
            </a:r>
            <a:r>
              <a:rPr lang="es-MX" sz="4400" b="1" dirty="0">
                <a:solidFill>
                  <a:srgbClr val="00B050"/>
                </a:solidFill>
              </a:rPr>
              <a:t>Uruguay posible </a:t>
            </a:r>
            <a:r>
              <a:rPr lang="es-MX" sz="4000" b="1" dirty="0"/>
              <a:t>es tarea de </a:t>
            </a:r>
            <a:r>
              <a:rPr lang="es-MX" sz="4000" b="1" dirty="0" smtClean="0"/>
              <a:t>todos.</a:t>
            </a:r>
          </a:p>
          <a:p>
            <a:pPr algn="ctr"/>
            <a:r>
              <a:rPr lang="es-MX" sz="4000" b="1" dirty="0" smtClean="0"/>
              <a:t> </a:t>
            </a:r>
            <a:r>
              <a:rPr lang="es-MX" sz="4000" b="1" dirty="0"/>
              <a:t>A</a:t>
            </a:r>
            <a:r>
              <a:rPr lang="es-MX" sz="4000" b="1" dirty="0" smtClean="0"/>
              <a:t>ctivar </a:t>
            </a:r>
            <a:r>
              <a:rPr lang="es-MX" sz="4000" b="1" dirty="0"/>
              <a:t>políticas </a:t>
            </a:r>
            <a:r>
              <a:rPr lang="es-MX" sz="4000" b="1" dirty="0" smtClean="0"/>
              <a:t>públicas  para  </a:t>
            </a:r>
            <a:r>
              <a:rPr lang="es-MX" sz="4000" b="1" dirty="0" smtClean="0">
                <a:solidFill>
                  <a:srgbClr val="00B050"/>
                </a:solidFill>
              </a:rPr>
              <a:t>crecer con empleo y educación </a:t>
            </a:r>
            <a:r>
              <a:rPr lang="es-MX" sz="4000" b="1" dirty="0" smtClean="0"/>
              <a:t>es </a:t>
            </a:r>
            <a:r>
              <a:rPr lang="es-MX" sz="4000" b="1" dirty="0"/>
              <a:t>tarea de los actores </a:t>
            </a:r>
            <a:r>
              <a:rPr lang="es-MX" sz="4000" b="1" dirty="0" smtClean="0"/>
              <a:t>políticos!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42697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7572" y="5443703"/>
            <a:ext cx="1263561" cy="126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935991C-8D8D-2141-8AC4-4ED1308C2F27}"/>
              </a:ext>
            </a:extLst>
          </p:cNvPr>
          <p:cNvSpPr txBox="1"/>
          <p:nvPr/>
        </p:nvSpPr>
        <p:spPr>
          <a:xfrm>
            <a:off x="2715944" y="5275019"/>
            <a:ext cx="63392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Dr. Pablo Zerbino </a:t>
            </a:r>
            <a:r>
              <a:rPr lang="es-UY" sz="2400" b="1" dirty="0" err="1" smtClean="0"/>
              <a:t>Vanrell</a:t>
            </a:r>
            <a:endParaRPr lang="es-UY" sz="2400" b="1" dirty="0" smtClean="0"/>
          </a:p>
          <a:p>
            <a:pPr algn="ctr"/>
            <a:r>
              <a:rPr lang="es-UY" sz="2000" b="1" dirty="0" smtClean="0"/>
              <a:t>Presidente de Asociación Rural del Uruguay</a:t>
            </a:r>
            <a:endParaRPr lang="es-UY" sz="2000" b="1" dirty="0"/>
          </a:p>
          <a:p>
            <a:pPr algn="ctr"/>
            <a:r>
              <a:rPr lang="es-UY" b="1" dirty="0" smtClean="0"/>
              <a:t>Agosto </a:t>
            </a:r>
            <a:r>
              <a:rPr lang="es-UY" b="1" dirty="0"/>
              <a:t>2018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8C26A43-7A63-1144-9798-72DB4DC66D03}"/>
              </a:ext>
            </a:extLst>
          </p:cNvPr>
          <p:cNvSpPr/>
          <p:nvPr/>
        </p:nvSpPr>
        <p:spPr>
          <a:xfrm>
            <a:off x="-634" y="1289356"/>
            <a:ext cx="12231368" cy="27055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A44E08F-5735-D341-A3BC-82A7BD2A567D}"/>
              </a:ext>
            </a:extLst>
          </p:cNvPr>
          <p:cNvSpPr txBox="1"/>
          <p:nvPr/>
        </p:nvSpPr>
        <p:spPr>
          <a:xfrm>
            <a:off x="910004" y="1363143"/>
            <a:ext cx="104100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5400" b="1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De aquí al 2020:</a:t>
            </a:r>
            <a:endParaRPr lang="es-UY" sz="5400" b="1" dirty="0">
              <a:solidFill>
                <a:srgbClr val="FFFF00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s-UY" sz="5400" b="1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¿qué hay que hacer para que el país crezca?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3FCAAFFF-3E9F-1947-B51B-30684F44F43F}"/>
              </a:ext>
            </a:extLst>
          </p:cNvPr>
          <p:cNvSpPr/>
          <p:nvPr/>
        </p:nvSpPr>
        <p:spPr>
          <a:xfrm>
            <a:off x="3323492" y="3924793"/>
            <a:ext cx="5583116" cy="5406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11AC2D7-FA48-534D-82C4-7D8D1F59DC09}"/>
              </a:ext>
            </a:extLst>
          </p:cNvPr>
          <p:cNvSpPr txBox="1"/>
          <p:nvPr/>
        </p:nvSpPr>
        <p:spPr>
          <a:xfrm>
            <a:off x="3323492" y="3951170"/>
            <a:ext cx="5502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AGRONEGOCIOS</a:t>
            </a:r>
            <a:endParaRPr lang="es-UY" sz="2400" b="1" dirty="0"/>
          </a:p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0EDCEDAC-B292-7545-9BB5-DDD2EA735D3B}"/>
              </a:ext>
            </a:extLst>
          </p:cNvPr>
          <p:cNvSpPr/>
          <p:nvPr/>
        </p:nvSpPr>
        <p:spPr>
          <a:xfrm>
            <a:off x="342900" y="451338"/>
            <a:ext cx="11544300" cy="46511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0EDCEDAC-B292-7545-9BB5-DDD2EA735D3B}"/>
              </a:ext>
            </a:extLst>
          </p:cNvPr>
          <p:cNvSpPr/>
          <p:nvPr/>
        </p:nvSpPr>
        <p:spPr>
          <a:xfrm>
            <a:off x="342900" y="298938"/>
            <a:ext cx="11544300" cy="46511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6146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7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PIB URUGUAY </a:t>
            </a:r>
            <a:r>
              <a:rPr lang="es-UY" sz="2400" dirty="0" smtClean="0"/>
              <a:t>se ha moderado el crecimiento y las perspectivas que siguen esta tendencia</a:t>
            </a:r>
            <a:endParaRPr lang="es-UY" sz="2400" dirty="0"/>
          </a:p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9" y="1636383"/>
            <a:ext cx="9128945" cy="3741224"/>
          </a:xfrm>
          <a:prstGeom prst="rect">
            <a:avLst/>
          </a:prstGeom>
        </p:spPr>
      </p:pic>
      <p:sp>
        <p:nvSpPr>
          <p:cNvPr id="4" name="Lágrima 3"/>
          <p:cNvSpPr/>
          <p:nvPr/>
        </p:nvSpPr>
        <p:spPr>
          <a:xfrm>
            <a:off x="9530590" y="1629606"/>
            <a:ext cx="1758460" cy="1683591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/>
          <p:cNvSpPr txBox="1"/>
          <p:nvPr/>
        </p:nvSpPr>
        <p:spPr>
          <a:xfrm>
            <a:off x="9816306" y="1942620"/>
            <a:ext cx="135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600" b="1" dirty="0" smtClean="0">
                <a:solidFill>
                  <a:schemeClr val="bg1"/>
                </a:solidFill>
              </a:rPr>
              <a:t>2018</a:t>
            </a:r>
            <a:endParaRPr lang="es-UY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UY" sz="2800" b="1" dirty="0" smtClean="0">
                <a:solidFill>
                  <a:schemeClr val="bg1"/>
                </a:solidFill>
              </a:rPr>
              <a:t>2,4%</a:t>
            </a:r>
            <a:endParaRPr lang="es-UY" sz="2800" b="1" dirty="0">
              <a:solidFill>
                <a:schemeClr val="bg1"/>
              </a:solidFill>
            </a:endParaRPr>
          </a:p>
        </p:txBody>
      </p:sp>
      <p:sp>
        <p:nvSpPr>
          <p:cNvPr id="16" name="Lágrima 15"/>
          <p:cNvSpPr/>
          <p:nvPr/>
        </p:nvSpPr>
        <p:spPr>
          <a:xfrm>
            <a:off x="9612327" y="3693827"/>
            <a:ext cx="1758460" cy="1683591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8" name="CuadroTexto 17"/>
          <p:cNvSpPr txBox="1"/>
          <p:nvPr/>
        </p:nvSpPr>
        <p:spPr>
          <a:xfrm>
            <a:off x="9816307" y="3985273"/>
            <a:ext cx="135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600" b="1" dirty="0" smtClean="0">
                <a:solidFill>
                  <a:schemeClr val="bg1"/>
                </a:solidFill>
              </a:rPr>
              <a:t>2019</a:t>
            </a:r>
            <a:endParaRPr lang="es-UY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UY" sz="2800" b="1" dirty="0" smtClean="0">
                <a:solidFill>
                  <a:schemeClr val="bg1"/>
                </a:solidFill>
              </a:rPr>
              <a:t>2,8%</a:t>
            </a:r>
            <a:endParaRPr lang="es-UY" sz="28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0750" y="5377418"/>
            <a:ext cx="1510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BCU</a:t>
            </a:r>
            <a:endParaRPr lang="es-UY" sz="1050" dirty="0"/>
          </a:p>
        </p:txBody>
      </p:sp>
    </p:spTree>
    <p:extLst>
      <p:ext uri="{BB962C8B-B14F-4D97-AF65-F5344CB8AC3E}">
        <p14:creationId xmlns:p14="http://schemas.microsoft.com/office/powerpoint/2010/main" val="6973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DÉFICIT FISCAL </a:t>
            </a:r>
            <a:r>
              <a:rPr lang="es-UY" sz="2400" dirty="0" smtClean="0"/>
              <a:t>las cuentas del Estado se mantienen lejos de lo proyectado</a:t>
            </a:r>
            <a:endParaRPr lang="es-UY" sz="2400" dirty="0"/>
          </a:p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0786"/>
            <a:ext cx="6117074" cy="30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464" y="1560786"/>
            <a:ext cx="6111634" cy="3060000"/>
          </a:xfrm>
          <a:prstGeom prst="rect">
            <a:avLst/>
          </a:prstGeom>
        </p:spPr>
      </p:pic>
      <p:pic>
        <p:nvPicPr>
          <p:cNvPr id="21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/>
          <p:cNvSpPr txBox="1"/>
          <p:nvPr/>
        </p:nvSpPr>
        <p:spPr>
          <a:xfrm>
            <a:off x="279400" y="5949341"/>
            <a:ext cx="1510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MEF</a:t>
            </a:r>
            <a:endParaRPr lang="es-UY" sz="1050" dirty="0"/>
          </a:p>
        </p:txBody>
      </p:sp>
    </p:spTree>
    <p:extLst>
      <p:ext uri="{BB962C8B-B14F-4D97-AF65-F5344CB8AC3E}">
        <p14:creationId xmlns:p14="http://schemas.microsoft.com/office/powerpoint/2010/main" val="17158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PROBLEMAS DE EMPLEO </a:t>
            </a:r>
            <a:r>
              <a:rPr lang="es-UY" sz="2400" dirty="0" smtClean="0"/>
              <a:t> con una dinámica salarial compleja</a:t>
            </a:r>
            <a:endParaRPr lang="es-UY" sz="2400" dirty="0"/>
          </a:p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500750" y="4780570"/>
            <a:ext cx="1108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dirty="0"/>
              <a:t>La </a:t>
            </a:r>
            <a:r>
              <a:rPr lang="es-UY" sz="2400" b="1" dirty="0">
                <a:solidFill>
                  <a:schemeClr val="accent6"/>
                </a:solidFill>
              </a:rPr>
              <a:t>presión al </a:t>
            </a:r>
            <a:r>
              <a:rPr lang="es-UY" sz="2400" b="1" dirty="0" smtClean="0">
                <a:solidFill>
                  <a:schemeClr val="accent6"/>
                </a:solidFill>
              </a:rPr>
              <a:t>alza del salario </a:t>
            </a:r>
            <a:r>
              <a:rPr lang="es-UY" sz="2400" dirty="0" smtClean="0"/>
              <a:t>está </a:t>
            </a:r>
            <a:r>
              <a:rPr lang="es-UY" sz="2400" dirty="0"/>
              <a:t>dada por el incremento inflacionario. Los </a:t>
            </a:r>
            <a:r>
              <a:rPr lang="es-UY" sz="2400" b="1" dirty="0">
                <a:solidFill>
                  <a:schemeClr val="accent6"/>
                </a:solidFill>
              </a:rPr>
              <a:t>reclamos sindicales </a:t>
            </a:r>
            <a:r>
              <a:rPr lang="es-UY" sz="2400" dirty="0"/>
              <a:t>así como el </a:t>
            </a:r>
            <a:r>
              <a:rPr lang="es-UY" sz="2400" b="1" dirty="0" smtClean="0"/>
              <a:t>marco </a:t>
            </a:r>
            <a:r>
              <a:rPr lang="es-UY" sz="2400" b="1" dirty="0" smtClean="0">
                <a:solidFill>
                  <a:schemeClr val="accent6"/>
                </a:solidFill>
              </a:rPr>
              <a:t>de las negociaciones  </a:t>
            </a:r>
            <a:r>
              <a:rPr lang="es-UY" sz="2400" b="1" dirty="0">
                <a:solidFill>
                  <a:schemeClr val="accent6"/>
                </a:solidFill>
              </a:rPr>
              <a:t>en los consejos de </a:t>
            </a:r>
            <a:r>
              <a:rPr lang="es-UY" sz="2400" b="1" dirty="0" smtClean="0">
                <a:solidFill>
                  <a:schemeClr val="accent6"/>
                </a:solidFill>
              </a:rPr>
              <a:t>salarios</a:t>
            </a:r>
            <a:r>
              <a:rPr lang="es-UY" sz="2400" dirty="0" smtClean="0"/>
              <a:t> </a:t>
            </a:r>
            <a:r>
              <a:rPr lang="es-UY" sz="2400" dirty="0"/>
              <a:t>están siendo </a:t>
            </a:r>
            <a:r>
              <a:rPr lang="es-UY" sz="2400" dirty="0" smtClean="0"/>
              <a:t>la </a:t>
            </a:r>
            <a:r>
              <a:rPr lang="es-UY" sz="2400" b="1" dirty="0" smtClean="0">
                <a:solidFill>
                  <a:srgbClr val="00B050"/>
                </a:solidFill>
              </a:rPr>
              <a:t> </a:t>
            </a:r>
            <a:r>
              <a:rPr lang="es-UY" sz="2400" b="1" dirty="0">
                <a:solidFill>
                  <a:schemeClr val="accent6"/>
                </a:solidFill>
              </a:rPr>
              <a:t>traba</a:t>
            </a:r>
            <a:r>
              <a:rPr lang="es-UY" sz="2400" b="1" dirty="0">
                <a:solidFill>
                  <a:srgbClr val="00B050"/>
                </a:solidFill>
              </a:rPr>
              <a:t> </a:t>
            </a:r>
            <a:r>
              <a:rPr lang="es-UY" sz="2400" dirty="0"/>
              <a:t>en </a:t>
            </a:r>
            <a:r>
              <a:rPr lang="es-UY" sz="2400" dirty="0" smtClean="0"/>
              <a:t>el mantenimiento  </a:t>
            </a:r>
            <a:r>
              <a:rPr lang="es-UY" sz="2400" dirty="0"/>
              <a:t>del </a:t>
            </a:r>
            <a:r>
              <a:rPr lang="es-UY" sz="2400" dirty="0" smtClean="0"/>
              <a:t>empleo.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79400" y="6011102"/>
            <a:ext cx="1510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INE</a:t>
            </a:r>
            <a:endParaRPr lang="es-UY" sz="10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83" y="1145895"/>
            <a:ext cx="6752047" cy="3664193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>
            <a:off x="3948881" y="2007669"/>
            <a:ext cx="4729655" cy="120979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627536" y="1592170"/>
            <a:ext cx="249056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>
                <a:solidFill>
                  <a:schemeClr val="bg1"/>
                </a:solidFill>
              </a:rPr>
              <a:t>50.000 empleos menos</a:t>
            </a:r>
            <a:endParaRPr lang="es-U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7363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INDICE DE COMPETITIVIDAD GLOBAL </a:t>
            </a:r>
            <a:r>
              <a:rPr lang="es-UY" sz="2400" dirty="0" smtClean="0"/>
              <a:t>nos enfrentamos a varios problemas al momento de hacer negocios</a:t>
            </a:r>
            <a:endParaRPr lang="es-UY" sz="2400" dirty="0"/>
          </a:p>
          <a:p>
            <a:pPr algn="ctr"/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1301774"/>
            <a:ext cx="7214909" cy="28351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9799" y="5884665"/>
            <a:ext cx="101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WEF</a:t>
            </a:r>
            <a:endParaRPr lang="es-UY" sz="10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843" y="1328371"/>
            <a:ext cx="4071421" cy="4073623"/>
          </a:xfrm>
          <a:prstGeom prst="rect">
            <a:avLst/>
          </a:prstGeom>
        </p:spPr>
      </p:pic>
      <p:pic>
        <p:nvPicPr>
          <p:cNvPr id="12" name="Picture 2" descr="Latin America (orthographic projection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59" y="1295903"/>
            <a:ext cx="591814" cy="59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756" y="4362352"/>
            <a:ext cx="5748195" cy="18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LA INVERSION EXTRANJERA DIRECTA ENCUENTRA OTROS DESTINOS </a:t>
            </a:r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369379"/>
            <a:ext cx="11484454" cy="484348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7479" y="6010623"/>
            <a:ext cx="12168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UNCTAD</a:t>
            </a:r>
            <a:endParaRPr lang="es-UY" sz="1050" dirty="0"/>
          </a:p>
        </p:txBody>
      </p:sp>
    </p:spTree>
    <p:extLst>
      <p:ext uri="{BB962C8B-B14F-4D97-AF65-F5344CB8AC3E}">
        <p14:creationId xmlns:p14="http://schemas.microsoft.com/office/powerpoint/2010/main" val="13217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522F0B5-86F8-7D43-B254-72F90AC6635F}"/>
              </a:ext>
            </a:extLst>
          </p:cNvPr>
          <p:cNvSpPr/>
          <p:nvPr/>
        </p:nvSpPr>
        <p:spPr>
          <a:xfrm>
            <a:off x="0" y="6310853"/>
            <a:ext cx="4102100" cy="547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6DCB674-E735-B547-A2A7-361507C81DDB}"/>
              </a:ext>
            </a:extLst>
          </p:cNvPr>
          <p:cNvSpPr txBox="1"/>
          <p:nvPr/>
        </p:nvSpPr>
        <p:spPr>
          <a:xfrm>
            <a:off x="107479" y="6334524"/>
            <a:ext cx="4020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Uruguay</a:t>
            </a:r>
            <a:r>
              <a:rPr lang="es-UY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2020</a:t>
            </a:r>
            <a:endParaRPr lang="es-UY" b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673A906-8E4C-E34F-B612-98EF5A4A5F81}"/>
              </a:ext>
            </a:extLst>
          </p:cNvPr>
          <p:cNvSpPr/>
          <p:nvPr/>
        </p:nvSpPr>
        <p:spPr>
          <a:xfrm>
            <a:off x="4127500" y="6310853"/>
            <a:ext cx="8064500" cy="5471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3EAECC8-C6BC-E74C-96E6-908088392578}"/>
              </a:ext>
            </a:extLst>
          </p:cNvPr>
          <p:cNvSpPr txBox="1"/>
          <p:nvPr/>
        </p:nvSpPr>
        <p:spPr>
          <a:xfrm>
            <a:off x="500750" y="313638"/>
            <a:ext cx="104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 smtClean="0"/>
              <a:t>EL SECTOR EXPORTADOR EN PROBLEMAS</a:t>
            </a:r>
            <a:endParaRPr lang="es-UY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C4BA3828-20AB-C74B-A90B-1066BA89815E}"/>
              </a:ext>
            </a:extLst>
          </p:cNvPr>
          <p:cNvSpPr/>
          <p:nvPr/>
        </p:nvSpPr>
        <p:spPr>
          <a:xfrm>
            <a:off x="279400" y="319947"/>
            <a:ext cx="114300" cy="5471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97460" y="5480701"/>
            <a:ext cx="10786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/>
              <a:t>Aún con Tipo de cambio más alto, las </a:t>
            </a:r>
            <a:r>
              <a:rPr lang="es-UY" sz="2800" b="1" dirty="0">
                <a:solidFill>
                  <a:schemeClr val="accent6"/>
                </a:solidFill>
              </a:rPr>
              <a:t>brechas de competitividad</a:t>
            </a:r>
            <a:r>
              <a:rPr lang="es-UY" sz="2400" b="1" dirty="0" smtClean="0"/>
              <a:t> siguen siendo muy importantes</a:t>
            </a:r>
            <a:endParaRPr lang="es-UY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179799" y="5884665"/>
            <a:ext cx="101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Fuente: BCU</a:t>
            </a:r>
            <a:endParaRPr lang="es-UY" sz="105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174" y="898413"/>
            <a:ext cx="7990673" cy="4644688"/>
          </a:xfrm>
          <a:prstGeom prst="rect">
            <a:avLst/>
          </a:prstGeom>
        </p:spPr>
      </p:pic>
      <p:pic>
        <p:nvPicPr>
          <p:cNvPr id="14" name="Picture 6" descr="Logo-Color">
            <a:extLst>
              <a:ext uri="{FF2B5EF4-FFF2-40B4-BE49-F238E27FC236}">
                <a16:creationId xmlns="" xmlns:a16="http://schemas.microsoft.com/office/drawing/2014/main" id="{5FEF2E17-FCA4-9C4B-A2A0-62540598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3421" y="253586"/>
            <a:ext cx="1014733" cy="10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0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975</Words>
  <Application>Microsoft Office PowerPoint</Application>
  <PresentationFormat>Panorámica</PresentationFormat>
  <Paragraphs>164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Eras Bold ITC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Gabriela Zerbino</cp:lastModifiedBy>
  <cp:revision>138</cp:revision>
  <cp:lastPrinted>2018-08-21T19:58:59Z</cp:lastPrinted>
  <dcterms:created xsi:type="dcterms:W3CDTF">2018-08-01T16:43:45Z</dcterms:created>
  <dcterms:modified xsi:type="dcterms:W3CDTF">2018-09-07T13:05:53Z</dcterms:modified>
</cp:coreProperties>
</file>