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2"/>
  </p:notesMasterIdLst>
  <p:sldIdLst>
    <p:sldId id="256" r:id="rId2"/>
    <p:sldId id="280" r:id="rId3"/>
    <p:sldId id="329" r:id="rId4"/>
    <p:sldId id="328" r:id="rId5"/>
    <p:sldId id="327" r:id="rId6"/>
    <p:sldId id="326" r:id="rId7"/>
    <p:sldId id="294" r:id="rId8"/>
    <p:sldId id="281" r:id="rId9"/>
    <p:sldId id="344" r:id="rId10"/>
    <p:sldId id="325" r:id="rId11"/>
    <p:sldId id="330" r:id="rId12"/>
    <p:sldId id="335" r:id="rId13"/>
    <p:sldId id="333" r:id="rId14"/>
    <p:sldId id="303" r:id="rId15"/>
    <p:sldId id="302" r:id="rId16"/>
    <p:sldId id="338" r:id="rId17"/>
    <p:sldId id="314" r:id="rId18"/>
    <p:sldId id="332" r:id="rId19"/>
    <p:sldId id="350" r:id="rId20"/>
    <p:sldId id="318" r:id="rId21"/>
    <p:sldId id="306" r:id="rId22"/>
    <p:sldId id="307" r:id="rId23"/>
    <p:sldId id="298" r:id="rId24"/>
    <p:sldId id="295" r:id="rId25"/>
    <p:sldId id="339" r:id="rId26"/>
    <p:sldId id="308" r:id="rId27"/>
    <p:sldId id="284" r:id="rId28"/>
    <p:sldId id="337" r:id="rId29"/>
    <p:sldId id="309" r:id="rId30"/>
    <p:sldId id="340" r:id="rId31"/>
    <p:sldId id="341" r:id="rId32"/>
    <p:sldId id="342" r:id="rId33"/>
    <p:sldId id="343" r:id="rId34"/>
    <p:sldId id="300" r:id="rId35"/>
    <p:sldId id="345" r:id="rId36"/>
    <p:sldId id="346" r:id="rId37"/>
    <p:sldId id="320" r:id="rId38"/>
    <p:sldId id="347" r:id="rId39"/>
    <p:sldId id="285" r:id="rId40"/>
    <p:sldId id="289" r:id="rId41"/>
    <p:sldId id="348" r:id="rId42"/>
    <p:sldId id="291" r:id="rId43"/>
    <p:sldId id="283" r:id="rId44"/>
    <p:sldId id="321" r:id="rId45"/>
    <p:sldId id="349" r:id="rId46"/>
    <p:sldId id="287" r:id="rId47"/>
    <p:sldId id="311" r:id="rId48"/>
    <p:sldId id="312" r:id="rId49"/>
    <p:sldId id="282" r:id="rId50"/>
    <p:sldId id="290" r:id="rId51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D1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 autoAdjust="0"/>
    <p:restoredTop sz="93190" autoAdjust="0"/>
  </p:normalViewPr>
  <p:slideViewPr>
    <p:cSldViewPr>
      <p:cViewPr>
        <p:scale>
          <a:sx n="66" d="100"/>
          <a:sy n="66" d="100"/>
        </p:scale>
        <p:origin x="-148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UY"/>
  <c:style val="6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Años de Servicios FFAA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Menos 10 años </c:v>
                </c:pt>
                <c:pt idx="1">
                  <c:v>Más de 10 años y menos de 15 años </c:v>
                </c:pt>
                <c:pt idx="2">
                  <c:v>Más de 15 años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54</c:v>
                </c:pt>
                <c:pt idx="1">
                  <c:v>11</c:v>
                </c:pt>
                <c:pt idx="2">
                  <c:v>33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5350524934383203"/>
          <c:y val="0.11167002952755904"/>
          <c:w val="0.33958333333333335"/>
          <c:h val="0.66811491141732282"/>
        </c:manualLayout>
      </c:layout>
      <c:txPr>
        <a:bodyPr/>
        <a:lstStyle/>
        <a:p>
          <a:pPr>
            <a:defRPr b="1">
              <a:solidFill>
                <a:srgbClr val="FFFF00"/>
              </a:solidFill>
            </a:defRPr>
          </a:pPr>
          <a:endParaRPr lang="es-UY"/>
        </a:p>
      </c:txPr>
    </c:legend>
    <c:plotVisOnly val="1"/>
  </c:chart>
  <c:txPr>
    <a:bodyPr/>
    <a:lstStyle/>
    <a:p>
      <a:pPr>
        <a:defRPr sz="1800"/>
      </a:pPr>
      <a:endParaRPr lang="es-UY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078A4-768F-4765-8E3A-B1951A5B95DB}" type="doc">
      <dgm:prSet loTypeId="urn:microsoft.com/office/officeart/2005/8/layout/radial5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3D5449F8-6C2A-4AA0-9286-F6226ED5DFDE}">
      <dgm:prSet phldrT="[Texto]" custT="1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es-E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ESTADO MILITAR</a:t>
          </a:r>
          <a:endParaRPr lang="es-ES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826EF7-CEFA-473F-8F13-D4012348C06C}" type="parTrans" cxnId="{74D3C745-356C-4DD9-B249-D3E9530D3BC8}">
      <dgm:prSet/>
      <dgm:spPr/>
      <dgm:t>
        <a:bodyPr/>
        <a:lstStyle/>
        <a:p>
          <a:endParaRPr lang="es-E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F01A36-B120-491D-95AE-D3F60FC3851A}" type="sibTrans" cxnId="{74D3C745-356C-4DD9-B249-D3E9530D3BC8}">
      <dgm:prSet/>
      <dgm:spPr/>
      <dgm:t>
        <a:bodyPr/>
        <a:lstStyle/>
        <a:p>
          <a:endParaRPr lang="es-E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5F00D3-44D4-432C-8C57-D807955C7D7A}">
      <dgm:prSet phldrT="[Texto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DERECHOS HUMANOS BASICOS LIMITADOS</a:t>
          </a:r>
          <a:endParaRPr lang="es-ES" sz="11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" action="ppaction://noaction"/>
          </dgm14:cNvPr>
        </a:ext>
      </dgm:extLst>
    </dgm:pt>
    <dgm:pt modelId="{1C0B9AAD-4D3D-499D-948D-D75CCB10CEF6}" type="parTrans" cxnId="{5327AFBC-28D6-4866-96B2-8E2960A7E844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s-ES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C47AEE-C600-4849-A112-B0EAD5035B86}" type="sibTrans" cxnId="{5327AFBC-28D6-4866-96B2-8E2960A7E844}">
      <dgm:prSet/>
      <dgm:spPr/>
      <dgm:t>
        <a:bodyPr/>
        <a:lstStyle/>
        <a:p>
          <a:endParaRPr lang="es-E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C9D709-8FEA-472F-9DAF-7FF7CA21B2C3}">
      <dgm:prSet phldrT="[Texto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ASPECTOS LABORALES</a:t>
          </a:r>
          <a:endParaRPr lang="es-ES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" action="ppaction://noaction"/>
          </dgm14:cNvPr>
        </a:ext>
      </dgm:extLst>
    </dgm:pt>
    <dgm:pt modelId="{9369EE5C-5D87-4BEB-AA99-28C6A1CC31A5}" type="parTrans" cxnId="{84B77659-7FD5-4948-9FC9-9E3C4AACAFC8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s-ES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80229F-A1D2-4538-A64F-45FE3E3B4A1E}" type="sibTrans" cxnId="{84B77659-7FD5-4948-9FC9-9E3C4AACAFC8}">
      <dgm:prSet/>
      <dgm:spPr/>
      <dgm:t>
        <a:bodyPr/>
        <a:lstStyle/>
        <a:p>
          <a:endParaRPr lang="es-E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8E5336-6BAC-4086-9A18-1A5F74A63890}">
      <dgm:prSet phldrT="[Texto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SEGURIDAD SOCIAL</a:t>
          </a:r>
          <a:endParaRPr lang="es-ES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" action="ppaction://noaction"/>
          </dgm14:cNvPr>
        </a:ext>
      </dgm:extLst>
    </dgm:pt>
    <dgm:pt modelId="{F03EDD8C-BCCA-4C9C-AE82-DF77160A4C87}" type="parTrans" cxnId="{639686B0-DBE5-40CB-B5EF-E2027080B68C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s-ES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A65DD5-1F3E-45A9-9340-CB95CC76EC19}" type="sibTrans" cxnId="{639686B0-DBE5-40CB-B5EF-E2027080B68C}">
      <dgm:prSet/>
      <dgm:spPr/>
      <dgm:t>
        <a:bodyPr/>
        <a:lstStyle/>
        <a:p>
          <a:endParaRPr lang="es-E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355054-CF0A-4074-A857-E28D186369D1}">
      <dgm:prSet phldrT="[Texto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" sz="1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SISTEMA DISCIPLINARIO   ÜNICO</a:t>
          </a:r>
          <a:endParaRPr lang="es-ES" sz="11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" action="ppaction://noaction"/>
          </dgm14:cNvPr>
        </a:ext>
      </dgm:extLst>
    </dgm:pt>
    <dgm:pt modelId="{787312CB-AA9D-4028-8041-DA7B986AAA99}" type="parTrans" cxnId="{8CB95FD1-9ACE-4CAC-A051-72CC01DCF0B1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s-ES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CF19AB-A0AB-4A7C-8212-B5B0DA219C18}" type="sibTrans" cxnId="{8CB95FD1-9ACE-4CAC-A051-72CC01DCF0B1}">
      <dgm:prSet/>
      <dgm:spPr/>
      <dgm:t>
        <a:bodyPr/>
        <a:lstStyle/>
        <a:p>
          <a:endParaRPr lang="es-E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8703C0-F8F3-4ED1-80C9-4E4D8282A05A}">
      <dgm:prSet phldrT="[Texto]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PROTECCIÓN SOCIAL</a:t>
          </a:r>
          <a:endParaRPr lang="es-E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" action="ppaction://noaction"/>
          </dgm14:cNvPr>
        </a:ext>
      </dgm:extLst>
    </dgm:pt>
    <dgm:pt modelId="{1935D715-31A0-403B-A34B-F53B5E5AB770}" type="parTrans" cxnId="{D7C65969-5BDA-43D7-AA44-A980A1DCB425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s-UY"/>
        </a:p>
      </dgm:t>
    </dgm:pt>
    <dgm:pt modelId="{37B5BD78-6E22-4C7D-B2C6-7A862A51A02B}" type="sibTrans" cxnId="{D7C65969-5BDA-43D7-AA44-A980A1DCB425}">
      <dgm:prSet/>
      <dgm:spPr/>
      <dgm:t>
        <a:bodyPr/>
        <a:lstStyle/>
        <a:p>
          <a:endParaRPr lang="es-UY"/>
        </a:p>
      </dgm:t>
    </dgm:pt>
    <dgm:pt modelId="{824C8362-5508-4A55-9767-08F707CCD509}" type="pres">
      <dgm:prSet presAssocID="{DE6078A4-768F-4765-8E3A-B1951A5B95D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AD2B4C0-5EC4-42BA-A8EF-84FC78E499F3}" type="pres">
      <dgm:prSet presAssocID="{3D5449F8-6C2A-4AA0-9286-F6226ED5DFDE}" presName="centerShape" presStyleLbl="node0" presStyleIdx="0" presStyleCnt="1" custScaleX="111300" custScaleY="111299"/>
      <dgm:spPr/>
      <dgm:t>
        <a:bodyPr/>
        <a:lstStyle/>
        <a:p>
          <a:endParaRPr lang="es-ES"/>
        </a:p>
      </dgm:t>
    </dgm:pt>
    <dgm:pt modelId="{27A96CF2-5EF5-4148-A15F-96DA2D1D1743}" type="pres">
      <dgm:prSet presAssocID="{1C0B9AAD-4D3D-499D-948D-D75CCB10CEF6}" presName="parTrans" presStyleLbl="sibTrans2D1" presStyleIdx="0" presStyleCnt="5"/>
      <dgm:spPr/>
      <dgm:t>
        <a:bodyPr/>
        <a:lstStyle/>
        <a:p>
          <a:endParaRPr lang="es-ES"/>
        </a:p>
      </dgm:t>
    </dgm:pt>
    <dgm:pt modelId="{15AD8F48-1093-41E3-9A94-DECFDE7C7335}" type="pres">
      <dgm:prSet presAssocID="{1C0B9AAD-4D3D-499D-948D-D75CCB10CEF6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7B54C559-52EE-4E19-B117-70ED98F3BD66}" type="pres">
      <dgm:prSet presAssocID="{E45F00D3-44D4-432C-8C57-D807955C7D7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0DEB9D-C6C1-4F01-827F-015DA7C4B3F5}" type="pres">
      <dgm:prSet presAssocID="{9369EE5C-5D87-4BEB-AA99-28C6A1CC31A5}" presName="parTrans" presStyleLbl="sibTrans2D1" presStyleIdx="1" presStyleCnt="5"/>
      <dgm:spPr/>
      <dgm:t>
        <a:bodyPr/>
        <a:lstStyle/>
        <a:p>
          <a:endParaRPr lang="es-ES"/>
        </a:p>
      </dgm:t>
    </dgm:pt>
    <dgm:pt modelId="{C601A358-4924-419B-BB77-499E4E66432C}" type="pres">
      <dgm:prSet presAssocID="{9369EE5C-5D87-4BEB-AA99-28C6A1CC31A5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E6702CBC-CB6F-47C8-BF81-6C38FBAD7A2A}" type="pres">
      <dgm:prSet presAssocID="{C6C9D709-8FEA-472F-9DAF-7FF7CA21B2C3}" presName="node" presStyleLbl="node1" presStyleIdx="1" presStyleCnt="5" custRadScaleRad="94969" custRadScaleInc="-30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70E2CA-87D4-4BB9-A15C-9DB86967C7F0}" type="pres">
      <dgm:prSet presAssocID="{1935D715-31A0-403B-A34B-F53B5E5AB770}" presName="parTrans" presStyleLbl="sibTrans2D1" presStyleIdx="2" presStyleCnt="5"/>
      <dgm:spPr/>
      <dgm:t>
        <a:bodyPr/>
        <a:lstStyle/>
        <a:p>
          <a:endParaRPr lang="es-UY"/>
        </a:p>
      </dgm:t>
    </dgm:pt>
    <dgm:pt modelId="{04C3C967-47B7-4E3C-85DB-A75D7646756F}" type="pres">
      <dgm:prSet presAssocID="{1935D715-31A0-403B-A34B-F53B5E5AB770}" presName="connectorText" presStyleLbl="sibTrans2D1" presStyleIdx="2" presStyleCnt="5"/>
      <dgm:spPr/>
      <dgm:t>
        <a:bodyPr/>
        <a:lstStyle/>
        <a:p>
          <a:endParaRPr lang="es-UY"/>
        </a:p>
      </dgm:t>
    </dgm:pt>
    <dgm:pt modelId="{6F1C7229-A889-4604-994A-9762F5BA0949}" type="pres">
      <dgm:prSet presAssocID="{BC8703C0-F8F3-4ED1-80C9-4E4D8282A05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602BD7D2-016F-419C-B56F-A9A29FAE4B87}" type="pres">
      <dgm:prSet presAssocID="{F03EDD8C-BCCA-4C9C-AE82-DF77160A4C87}" presName="parTrans" presStyleLbl="sibTrans2D1" presStyleIdx="3" presStyleCnt="5"/>
      <dgm:spPr/>
      <dgm:t>
        <a:bodyPr/>
        <a:lstStyle/>
        <a:p>
          <a:endParaRPr lang="es-ES"/>
        </a:p>
      </dgm:t>
    </dgm:pt>
    <dgm:pt modelId="{62086BD2-AB58-4882-A055-2B3986366323}" type="pres">
      <dgm:prSet presAssocID="{F03EDD8C-BCCA-4C9C-AE82-DF77160A4C87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36A187FA-F4F9-4621-8C13-42817578E2DC}" type="pres">
      <dgm:prSet presAssocID="{918E5336-6BAC-4086-9A18-1A5F74A6389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B89C2F-AAD0-4ACD-8C9D-A391F5D6A0EE}" type="pres">
      <dgm:prSet presAssocID="{787312CB-AA9D-4028-8041-DA7B986AAA99}" presName="parTrans" presStyleLbl="sibTrans2D1" presStyleIdx="4" presStyleCnt="5"/>
      <dgm:spPr/>
      <dgm:t>
        <a:bodyPr/>
        <a:lstStyle/>
        <a:p>
          <a:endParaRPr lang="es-ES"/>
        </a:p>
      </dgm:t>
    </dgm:pt>
    <dgm:pt modelId="{2027413D-3070-4D2B-9950-2C555E5F2D0A}" type="pres">
      <dgm:prSet presAssocID="{787312CB-AA9D-4028-8041-DA7B986AAA99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050C778A-24DF-46E0-AF70-74A1CB40A505}" type="pres">
      <dgm:prSet presAssocID="{A8355054-CF0A-4074-A857-E28D186369D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9795146-178C-4653-BBFC-56046423FCCA}" type="presOf" srcId="{918E5336-6BAC-4086-9A18-1A5F74A63890}" destId="{36A187FA-F4F9-4621-8C13-42817578E2DC}" srcOrd="0" destOrd="0" presId="urn:microsoft.com/office/officeart/2005/8/layout/radial5"/>
    <dgm:cxn modelId="{D7C65969-5BDA-43D7-AA44-A980A1DCB425}" srcId="{3D5449F8-6C2A-4AA0-9286-F6226ED5DFDE}" destId="{BC8703C0-F8F3-4ED1-80C9-4E4D8282A05A}" srcOrd="2" destOrd="0" parTransId="{1935D715-31A0-403B-A34B-F53B5E5AB770}" sibTransId="{37B5BD78-6E22-4C7D-B2C6-7A862A51A02B}"/>
    <dgm:cxn modelId="{2822B095-F96B-47AB-B3C5-05856C82320E}" type="presOf" srcId="{787312CB-AA9D-4028-8041-DA7B986AAA99}" destId="{2027413D-3070-4D2B-9950-2C555E5F2D0A}" srcOrd="1" destOrd="0" presId="urn:microsoft.com/office/officeart/2005/8/layout/radial5"/>
    <dgm:cxn modelId="{74D3C745-356C-4DD9-B249-D3E9530D3BC8}" srcId="{DE6078A4-768F-4765-8E3A-B1951A5B95DB}" destId="{3D5449F8-6C2A-4AA0-9286-F6226ED5DFDE}" srcOrd="0" destOrd="0" parTransId="{2A826EF7-CEFA-473F-8F13-D4012348C06C}" sibTransId="{E0F01A36-B120-491D-95AE-D3F60FC3851A}"/>
    <dgm:cxn modelId="{8CB95FD1-9ACE-4CAC-A051-72CC01DCF0B1}" srcId="{3D5449F8-6C2A-4AA0-9286-F6226ED5DFDE}" destId="{A8355054-CF0A-4074-A857-E28D186369D1}" srcOrd="4" destOrd="0" parTransId="{787312CB-AA9D-4028-8041-DA7B986AAA99}" sibTransId="{6FCF19AB-A0AB-4A7C-8212-B5B0DA219C18}"/>
    <dgm:cxn modelId="{A5AFAF0C-BCE2-4286-AF76-D187E17718CA}" type="presOf" srcId="{787312CB-AA9D-4028-8041-DA7B986AAA99}" destId="{69B89C2F-AAD0-4ACD-8C9D-A391F5D6A0EE}" srcOrd="0" destOrd="0" presId="urn:microsoft.com/office/officeart/2005/8/layout/radial5"/>
    <dgm:cxn modelId="{11DB5BDA-DD03-4BDD-BDD7-93B65429348E}" type="presOf" srcId="{A8355054-CF0A-4074-A857-E28D186369D1}" destId="{050C778A-24DF-46E0-AF70-74A1CB40A505}" srcOrd="0" destOrd="0" presId="urn:microsoft.com/office/officeart/2005/8/layout/radial5"/>
    <dgm:cxn modelId="{51538CFD-C574-4807-8F3B-E1BBA0233EC7}" type="presOf" srcId="{9369EE5C-5D87-4BEB-AA99-28C6A1CC31A5}" destId="{C601A358-4924-419B-BB77-499E4E66432C}" srcOrd="1" destOrd="0" presId="urn:microsoft.com/office/officeart/2005/8/layout/radial5"/>
    <dgm:cxn modelId="{5B6856D8-3C8F-4A64-9FCA-B360B6CB62FF}" type="presOf" srcId="{1935D715-31A0-403B-A34B-F53B5E5AB770}" destId="{04C3C967-47B7-4E3C-85DB-A75D7646756F}" srcOrd="1" destOrd="0" presId="urn:microsoft.com/office/officeart/2005/8/layout/radial5"/>
    <dgm:cxn modelId="{3CAA0863-6AC9-4974-8819-2057BD9ED3B7}" type="presOf" srcId="{3D5449F8-6C2A-4AA0-9286-F6226ED5DFDE}" destId="{9AD2B4C0-5EC4-42BA-A8EF-84FC78E499F3}" srcOrd="0" destOrd="0" presId="urn:microsoft.com/office/officeart/2005/8/layout/radial5"/>
    <dgm:cxn modelId="{639686B0-DBE5-40CB-B5EF-E2027080B68C}" srcId="{3D5449F8-6C2A-4AA0-9286-F6226ED5DFDE}" destId="{918E5336-6BAC-4086-9A18-1A5F74A63890}" srcOrd="3" destOrd="0" parTransId="{F03EDD8C-BCCA-4C9C-AE82-DF77160A4C87}" sibTransId="{6BA65DD5-1F3E-45A9-9340-CB95CC76EC19}"/>
    <dgm:cxn modelId="{AB01B8DF-D856-4489-8900-F1695E218DA6}" type="presOf" srcId="{BC8703C0-F8F3-4ED1-80C9-4E4D8282A05A}" destId="{6F1C7229-A889-4604-994A-9762F5BA0949}" srcOrd="0" destOrd="0" presId="urn:microsoft.com/office/officeart/2005/8/layout/radial5"/>
    <dgm:cxn modelId="{08238C4D-CBDB-4DD5-A344-92F0999C3752}" type="presOf" srcId="{9369EE5C-5D87-4BEB-AA99-28C6A1CC31A5}" destId="{250DEB9D-C6C1-4F01-827F-015DA7C4B3F5}" srcOrd="0" destOrd="0" presId="urn:microsoft.com/office/officeart/2005/8/layout/radial5"/>
    <dgm:cxn modelId="{C3B800C0-4C2F-44EB-AE5F-BCD236C39E4A}" type="presOf" srcId="{F03EDD8C-BCCA-4C9C-AE82-DF77160A4C87}" destId="{602BD7D2-016F-419C-B56F-A9A29FAE4B87}" srcOrd="0" destOrd="0" presId="urn:microsoft.com/office/officeart/2005/8/layout/radial5"/>
    <dgm:cxn modelId="{18B0A35B-341E-48C4-A32D-77E12AE5D5EA}" type="presOf" srcId="{E45F00D3-44D4-432C-8C57-D807955C7D7A}" destId="{7B54C559-52EE-4E19-B117-70ED98F3BD66}" srcOrd="0" destOrd="0" presId="urn:microsoft.com/office/officeart/2005/8/layout/radial5"/>
    <dgm:cxn modelId="{CCA95DD2-5A2E-4EC2-A73C-D71FB200D440}" type="presOf" srcId="{1C0B9AAD-4D3D-499D-948D-D75CCB10CEF6}" destId="{15AD8F48-1093-41E3-9A94-DECFDE7C7335}" srcOrd="1" destOrd="0" presId="urn:microsoft.com/office/officeart/2005/8/layout/radial5"/>
    <dgm:cxn modelId="{D021D317-8B8D-45BA-A7A9-B7A1537AADB8}" type="presOf" srcId="{1C0B9AAD-4D3D-499D-948D-D75CCB10CEF6}" destId="{27A96CF2-5EF5-4148-A15F-96DA2D1D1743}" srcOrd="0" destOrd="0" presId="urn:microsoft.com/office/officeart/2005/8/layout/radial5"/>
    <dgm:cxn modelId="{75BD0F63-32F7-4124-B93A-DB2DA0908461}" type="presOf" srcId="{F03EDD8C-BCCA-4C9C-AE82-DF77160A4C87}" destId="{62086BD2-AB58-4882-A055-2B3986366323}" srcOrd="1" destOrd="0" presId="urn:microsoft.com/office/officeart/2005/8/layout/radial5"/>
    <dgm:cxn modelId="{C16B84D8-C0E6-4AF3-8320-B7C8F95A87CD}" type="presOf" srcId="{DE6078A4-768F-4765-8E3A-B1951A5B95DB}" destId="{824C8362-5508-4A55-9767-08F707CCD509}" srcOrd="0" destOrd="0" presId="urn:microsoft.com/office/officeart/2005/8/layout/radial5"/>
    <dgm:cxn modelId="{663BF50D-577E-455E-B7F8-A53DC1D830C2}" type="presOf" srcId="{C6C9D709-8FEA-472F-9DAF-7FF7CA21B2C3}" destId="{E6702CBC-CB6F-47C8-BF81-6C38FBAD7A2A}" srcOrd="0" destOrd="0" presId="urn:microsoft.com/office/officeart/2005/8/layout/radial5"/>
    <dgm:cxn modelId="{5327AFBC-28D6-4866-96B2-8E2960A7E844}" srcId="{3D5449F8-6C2A-4AA0-9286-F6226ED5DFDE}" destId="{E45F00D3-44D4-432C-8C57-D807955C7D7A}" srcOrd="0" destOrd="0" parTransId="{1C0B9AAD-4D3D-499D-948D-D75CCB10CEF6}" sibTransId="{D0C47AEE-C600-4849-A112-B0EAD5035B86}"/>
    <dgm:cxn modelId="{84B77659-7FD5-4948-9FC9-9E3C4AACAFC8}" srcId="{3D5449F8-6C2A-4AA0-9286-F6226ED5DFDE}" destId="{C6C9D709-8FEA-472F-9DAF-7FF7CA21B2C3}" srcOrd="1" destOrd="0" parTransId="{9369EE5C-5D87-4BEB-AA99-28C6A1CC31A5}" sibTransId="{1480229F-A1D2-4538-A64F-45FE3E3B4A1E}"/>
    <dgm:cxn modelId="{93E60491-1FB6-475B-AFAB-F1CFEB1F6DC5}" type="presOf" srcId="{1935D715-31A0-403B-A34B-F53B5E5AB770}" destId="{F370E2CA-87D4-4BB9-A15C-9DB86967C7F0}" srcOrd="0" destOrd="0" presId="urn:microsoft.com/office/officeart/2005/8/layout/radial5"/>
    <dgm:cxn modelId="{73EF867E-69BF-46BA-8E98-F47A9FA76F28}" type="presParOf" srcId="{824C8362-5508-4A55-9767-08F707CCD509}" destId="{9AD2B4C0-5EC4-42BA-A8EF-84FC78E499F3}" srcOrd="0" destOrd="0" presId="urn:microsoft.com/office/officeart/2005/8/layout/radial5"/>
    <dgm:cxn modelId="{F89BCB51-782A-4FD2-A41E-3936F3CBDB33}" type="presParOf" srcId="{824C8362-5508-4A55-9767-08F707CCD509}" destId="{27A96CF2-5EF5-4148-A15F-96DA2D1D1743}" srcOrd="1" destOrd="0" presId="urn:microsoft.com/office/officeart/2005/8/layout/radial5"/>
    <dgm:cxn modelId="{DBA6647C-9788-4E0A-AF6E-93510390B141}" type="presParOf" srcId="{27A96CF2-5EF5-4148-A15F-96DA2D1D1743}" destId="{15AD8F48-1093-41E3-9A94-DECFDE7C7335}" srcOrd="0" destOrd="0" presId="urn:microsoft.com/office/officeart/2005/8/layout/radial5"/>
    <dgm:cxn modelId="{9D1858D0-28DF-4A74-8E45-F98C7920BCCE}" type="presParOf" srcId="{824C8362-5508-4A55-9767-08F707CCD509}" destId="{7B54C559-52EE-4E19-B117-70ED98F3BD66}" srcOrd="2" destOrd="0" presId="urn:microsoft.com/office/officeart/2005/8/layout/radial5"/>
    <dgm:cxn modelId="{6B266C5A-3712-4611-9A8B-0169B7856126}" type="presParOf" srcId="{824C8362-5508-4A55-9767-08F707CCD509}" destId="{250DEB9D-C6C1-4F01-827F-015DA7C4B3F5}" srcOrd="3" destOrd="0" presId="urn:microsoft.com/office/officeart/2005/8/layout/radial5"/>
    <dgm:cxn modelId="{DE5E540E-2CAF-40AC-A936-66A425FB8A9A}" type="presParOf" srcId="{250DEB9D-C6C1-4F01-827F-015DA7C4B3F5}" destId="{C601A358-4924-419B-BB77-499E4E66432C}" srcOrd="0" destOrd="0" presId="urn:microsoft.com/office/officeart/2005/8/layout/radial5"/>
    <dgm:cxn modelId="{276F1685-E808-49CF-B381-234EB42CD1F4}" type="presParOf" srcId="{824C8362-5508-4A55-9767-08F707CCD509}" destId="{E6702CBC-CB6F-47C8-BF81-6C38FBAD7A2A}" srcOrd="4" destOrd="0" presId="urn:microsoft.com/office/officeart/2005/8/layout/radial5"/>
    <dgm:cxn modelId="{930D4070-396B-42F7-A27B-7317AC937D74}" type="presParOf" srcId="{824C8362-5508-4A55-9767-08F707CCD509}" destId="{F370E2CA-87D4-4BB9-A15C-9DB86967C7F0}" srcOrd="5" destOrd="0" presId="urn:microsoft.com/office/officeart/2005/8/layout/radial5"/>
    <dgm:cxn modelId="{6759E26E-1FBE-4E40-BAA2-92FBCB0E6E5D}" type="presParOf" srcId="{F370E2CA-87D4-4BB9-A15C-9DB86967C7F0}" destId="{04C3C967-47B7-4E3C-85DB-A75D7646756F}" srcOrd="0" destOrd="0" presId="urn:microsoft.com/office/officeart/2005/8/layout/radial5"/>
    <dgm:cxn modelId="{94AE7B1E-60E8-447A-8874-5BC2ADCFA0E4}" type="presParOf" srcId="{824C8362-5508-4A55-9767-08F707CCD509}" destId="{6F1C7229-A889-4604-994A-9762F5BA0949}" srcOrd="6" destOrd="0" presId="urn:microsoft.com/office/officeart/2005/8/layout/radial5"/>
    <dgm:cxn modelId="{6240EE95-FE51-408A-8503-5FD66BA4F19F}" type="presParOf" srcId="{824C8362-5508-4A55-9767-08F707CCD509}" destId="{602BD7D2-016F-419C-B56F-A9A29FAE4B87}" srcOrd="7" destOrd="0" presId="urn:microsoft.com/office/officeart/2005/8/layout/radial5"/>
    <dgm:cxn modelId="{7381AA65-7F63-47B4-B698-4FDAC388F3A7}" type="presParOf" srcId="{602BD7D2-016F-419C-B56F-A9A29FAE4B87}" destId="{62086BD2-AB58-4882-A055-2B3986366323}" srcOrd="0" destOrd="0" presId="urn:microsoft.com/office/officeart/2005/8/layout/radial5"/>
    <dgm:cxn modelId="{17C59AC9-EC5E-43BF-8706-66117E181D49}" type="presParOf" srcId="{824C8362-5508-4A55-9767-08F707CCD509}" destId="{36A187FA-F4F9-4621-8C13-42817578E2DC}" srcOrd="8" destOrd="0" presId="urn:microsoft.com/office/officeart/2005/8/layout/radial5"/>
    <dgm:cxn modelId="{7EC22AAA-6106-4850-AECC-C1ADBE59A8E4}" type="presParOf" srcId="{824C8362-5508-4A55-9767-08F707CCD509}" destId="{69B89C2F-AAD0-4ACD-8C9D-A391F5D6A0EE}" srcOrd="9" destOrd="0" presId="urn:microsoft.com/office/officeart/2005/8/layout/radial5"/>
    <dgm:cxn modelId="{B3D40EDF-9BBE-47F6-A634-9F5CEE8B794D}" type="presParOf" srcId="{69B89C2F-AAD0-4ACD-8C9D-A391F5D6A0EE}" destId="{2027413D-3070-4D2B-9950-2C555E5F2D0A}" srcOrd="0" destOrd="0" presId="urn:microsoft.com/office/officeart/2005/8/layout/radial5"/>
    <dgm:cxn modelId="{7AD613E3-27CB-48E6-848D-9044700B3F5A}" type="presParOf" srcId="{824C8362-5508-4A55-9767-08F707CCD509}" destId="{050C778A-24DF-46E0-AF70-74A1CB40A505}" srcOrd="10" destOrd="0" presId="urn:microsoft.com/office/officeart/2005/8/layout/radial5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D2B4C0-5EC4-42BA-A8EF-84FC78E499F3}">
      <dsp:nvSpPr>
        <dsp:cNvPr id="0" name=""/>
        <dsp:cNvSpPr/>
      </dsp:nvSpPr>
      <dsp:spPr>
        <a:xfrm>
          <a:off x="3065071" y="2164090"/>
          <a:ext cx="1790737" cy="1790721"/>
        </a:xfrm>
        <a:prstGeom prst="ellipse">
          <a:avLst/>
        </a:prstGeom>
        <a:solidFill>
          <a:schemeClr val="accent6"/>
        </a:solidFill>
        <a:ln>
          <a:solidFill>
            <a:schemeClr val="accent6"/>
          </a:solidFill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ESTADO MILITAR</a:t>
          </a:r>
          <a:endParaRPr lang="es-ES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65071" y="2164090"/>
        <a:ext cx="1790737" cy="1790721"/>
      </dsp:txXfrm>
    </dsp:sp>
    <dsp:sp modelId="{27A96CF2-5EF5-4148-A15F-96DA2D1D1743}">
      <dsp:nvSpPr>
        <dsp:cNvPr id="0" name=""/>
        <dsp:cNvSpPr/>
      </dsp:nvSpPr>
      <dsp:spPr>
        <a:xfrm rot="16200000">
          <a:off x="3813868" y="1622318"/>
          <a:ext cx="293143" cy="5470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3813868" y="1622318"/>
        <a:ext cx="293143" cy="547035"/>
      </dsp:txXfrm>
    </dsp:sp>
    <dsp:sp modelId="{7B54C559-52EE-4E19-B117-70ED98F3BD66}">
      <dsp:nvSpPr>
        <dsp:cNvPr id="0" name=""/>
        <dsp:cNvSpPr/>
      </dsp:nvSpPr>
      <dsp:spPr>
        <a:xfrm>
          <a:off x="3155975" y="2060"/>
          <a:ext cx="1608928" cy="160892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DERECHOS HUMANOS BASICOS LIMITADOS</a:t>
          </a:r>
          <a:endParaRPr lang="es-ES" sz="11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55975" y="2060"/>
        <a:ext cx="1608928" cy="1608928"/>
      </dsp:txXfrm>
    </dsp:sp>
    <dsp:sp modelId="{250DEB9D-C6C1-4F01-827F-015DA7C4B3F5}">
      <dsp:nvSpPr>
        <dsp:cNvPr id="0" name=""/>
        <dsp:cNvSpPr/>
      </dsp:nvSpPr>
      <dsp:spPr>
        <a:xfrm rot="20453861">
          <a:off x="4891506" y="2423122"/>
          <a:ext cx="233067" cy="5470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-284339"/>
              <a:satOff val="-1172"/>
              <a:lumOff val="-24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20453861">
        <a:off x="4891506" y="2423122"/>
        <a:ext cx="233067" cy="547035"/>
      </dsp:txXfrm>
    </dsp:sp>
    <dsp:sp modelId="{E6702CBC-CB6F-47C8-BF81-6C38FBAD7A2A}">
      <dsp:nvSpPr>
        <dsp:cNvPr id="0" name=""/>
        <dsp:cNvSpPr/>
      </dsp:nvSpPr>
      <dsp:spPr>
        <a:xfrm>
          <a:off x="5177743" y="1554795"/>
          <a:ext cx="1608928" cy="160892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3">
              <a:hueOff val="-284339"/>
              <a:satOff val="-1172"/>
              <a:lumOff val="-24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ASPECTOS LABORALES</a:t>
          </a:r>
          <a:endParaRPr lang="es-ES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77743" y="1554795"/>
        <a:ext cx="1608928" cy="1608928"/>
      </dsp:txXfrm>
    </dsp:sp>
    <dsp:sp modelId="{F370E2CA-87D4-4BB9-A15C-9DB86967C7F0}">
      <dsp:nvSpPr>
        <dsp:cNvPr id="0" name=""/>
        <dsp:cNvSpPr/>
      </dsp:nvSpPr>
      <dsp:spPr>
        <a:xfrm rot="3240000">
          <a:off x="4497825" y="3727319"/>
          <a:ext cx="293142" cy="5470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3">
              <a:hueOff val="-568678"/>
              <a:satOff val="-2344"/>
              <a:lumOff val="-49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Y" sz="1300" kern="1200"/>
        </a:p>
      </dsp:txBody>
      <dsp:txXfrm rot="3240000">
        <a:off x="4497825" y="3727319"/>
        <a:ext cx="293142" cy="547035"/>
      </dsp:txXfrm>
    </dsp:sp>
    <dsp:sp modelId="{6F1C7229-A889-4604-994A-9762F5BA0949}">
      <dsp:nvSpPr>
        <dsp:cNvPr id="0" name=""/>
        <dsp:cNvSpPr/>
      </dsp:nvSpPr>
      <dsp:spPr>
        <a:xfrm>
          <a:off x="4480212" y="4077643"/>
          <a:ext cx="1608928" cy="160892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3">
              <a:hueOff val="-568678"/>
              <a:satOff val="-2344"/>
              <a:lumOff val="-49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PROTECCIÓN SOCIAL</a:t>
          </a:r>
          <a:endParaRPr lang="es-ES" sz="13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80212" y="4077643"/>
        <a:ext cx="1608928" cy="1608928"/>
      </dsp:txXfrm>
    </dsp:sp>
    <dsp:sp modelId="{602BD7D2-016F-419C-B56F-A9A29FAE4B87}">
      <dsp:nvSpPr>
        <dsp:cNvPr id="0" name=""/>
        <dsp:cNvSpPr/>
      </dsp:nvSpPr>
      <dsp:spPr>
        <a:xfrm rot="7560000">
          <a:off x="3129912" y="3727319"/>
          <a:ext cx="293142" cy="5470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3">
              <a:hueOff val="-853018"/>
              <a:satOff val="-3517"/>
              <a:lumOff val="-73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7560000">
        <a:off x="3129912" y="3727319"/>
        <a:ext cx="293142" cy="547035"/>
      </dsp:txXfrm>
    </dsp:sp>
    <dsp:sp modelId="{36A187FA-F4F9-4621-8C13-42817578E2DC}">
      <dsp:nvSpPr>
        <dsp:cNvPr id="0" name=""/>
        <dsp:cNvSpPr/>
      </dsp:nvSpPr>
      <dsp:spPr>
        <a:xfrm>
          <a:off x="1831738" y="4077643"/>
          <a:ext cx="1608928" cy="160892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3">
              <a:hueOff val="-853018"/>
              <a:satOff val="-3517"/>
              <a:lumOff val="-73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SEGURIDAD SOCIAL</a:t>
          </a:r>
          <a:endParaRPr lang="es-ES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31738" y="4077643"/>
        <a:ext cx="1608928" cy="1608928"/>
      </dsp:txXfrm>
    </dsp:sp>
    <dsp:sp modelId="{69B89C2F-AAD0-4ACD-8C9D-A391F5D6A0EE}">
      <dsp:nvSpPr>
        <dsp:cNvPr id="0" name=""/>
        <dsp:cNvSpPr/>
      </dsp:nvSpPr>
      <dsp:spPr>
        <a:xfrm rot="11880000">
          <a:off x="2707202" y="2426355"/>
          <a:ext cx="293140" cy="5470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3">
              <a:hueOff val="-1137357"/>
              <a:satOff val="-4689"/>
              <a:lumOff val="-98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1880000">
        <a:off x="2707202" y="2426355"/>
        <a:ext cx="293140" cy="547035"/>
      </dsp:txXfrm>
    </dsp:sp>
    <dsp:sp modelId="{050C778A-24DF-46E0-AF70-74A1CB40A505}">
      <dsp:nvSpPr>
        <dsp:cNvPr id="0" name=""/>
        <dsp:cNvSpPr/>
      </dsp:nvSpPr>
      <dsp:spPr>
        <a:xfrm>
          <a:off x="1013314" y="1558794"/>
          <a:ext cx="1608928" cy="160892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3">
              <a:hueOff val="-1137357"/>
              <a:satOff val="-4689"/>
              <a:lumOff val="-98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SISTEMA DISCIPLINARIO   ÜNICO</a:t>
          </a:r>
          <a:endParaRPr lang="es-ES" sz="11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13314" y="1558794"/>
        <a:ext cx="1608928" cy="1608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0.44094</cdr:x>
      <cdr:y>0.42913</cdr:y>
    </cdr:from>
    <cdr:to>
      <cdr:x>0.59094</cdr:x>
      <cdr:y>0.65413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687960" y="17439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UY" sz="2400" dirty="0" smtClean="0">
              <a:latin typeface="Arial" pitchFamily="34" charset="0"/>
              <a:cs typeface="Arial" pitchFamily="34" charset="0"/>
            </a:rPr>
            <a:t>56%</a:t>
          </a:r>
          <a:endParaRPr lang="es-UY" sz="24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0.13382</cdr:x>
      <cdr:y>0.67719</cdr:y>
    </cdr:from>
    <cdr:to>
      <cdr:x>0.29919</cdr:x>
      <cdr:y>0.81893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815752" y="2752080"/>
          <a:ext cx="100811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UY" sz="2400" dirty="0" smtClean="0">
              <a:latin typeface="Arial" pitchFamily="34" charset="0"/>
              <a:cs typeface="Arial" pitchFamily="34" charset="0"/>
            </a:rPr>
            <a:t>11 %</a:t>
          </a:r>
          <a:endParaRPr lang="es-UY" sz="24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0.12201</cdr:x>
      <cdr:y>0.37597</cdr:y>
    </cdr:from>
    <cdr:to>
      <cdr:x>0.27201</cdr:x>
      <cdr:y>0.60097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743744" y="15279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UY" sz="2400" dirty="0" smtClean="0">
              <a:latin typeface="Arial" pitchFamily="34" charset="0"/>
              <a:cs typeface="Arial" pitchFamily="34" charset="0"/>
            </a:rPr>
            <a:t>33%</a:t>
          </a:r>
          <a:endParaRPr lang="es-UY" sz="24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1C8A1-E0E7-42C6-AD2E-B86BAA0A17C5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7B6B-94CC-453E-A00B-29145336259C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1</a:t>
            </a:fld>
            <a:endParaRPr lang="es-UY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10</a:t>
            </a:fld>
            <a:endParaRPr lang="es-UY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b="1" i="1" dirty="0" smtClean="0">
                <a:solidFill>
                  <a:srgbClr val="FFFF00"/>
                </a:solidFill>
              </a:rPr>
              <a:t>INTRODUCCIÓN:</a:t>
            </a:r>
            <a:r>
              <a:rPr lang="es-UY" b="1" i="1" baseline="0" dirty="0" smtClean="0">
                <a:solidFill>
                  <a:srgbClr val="FFFF00"/>
                </a:solidFill>
              </a:rPr>
              <a:t>  LAS FFAA, </a:t>
            </a:r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11</a:t>
            </a:fld>
            <a:endParaRPr lang="es-UY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12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072778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b="1" i="1" dirty="0" smtClean="0">
                <a:solidFill>
                  <a:srgbClr val="FFFF00"/>
                </a:solidFill>
              </a:rPr>
              <a:t>INTRODUCCIÓN:</a:t>
            </a:r>
            <a:r>
              <a:rPr lang="es-UY" b="1" i="1" baseline="0" dirty="0" smtClean="0">
                <a:solidFill>
                  <a:srgbClr val="FFFF00"/>
                </a:solidFill>
              </a:rPr>
              <a:t>  LAS FFAA, </a:t>
            </a:r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13</a:t>
            </a:fld>
            <a:endParaRPr lang="es-UY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14</a:t>
            </a:fld>
            <a:endParaRPr lang="es-UY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15</a:t>
            </a:fld>
            <a:endParaRPr lang="es-UY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16</a:t>
            </a:fld>
            <a:endParaRPr lang="es-UY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17</a:t>
            </a:fld>
            <a:endParaRPr lang="es-UY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b="1" i="1" dirty="0" smtClean="0">
                <a:solidFill>
                  <a:srgbClr val="FFFF00"/>
                </a:solidFill>
              </a:rPr>
              <a:t>INTRODUCCIÓN:</a:t>
            </a:r>
            <a:r>
              <a:rPr lang="es-UY" b="1" i="1" baseline="0" dirty="0" smtClean="0">
                <a:solidFill>
                  <a:srgbClr val="FFFF00"/>
                </a:solidFill>
              </a:rPr>
              <a:t>  LAS FFAA, </a:t>
            </a:r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18</a:t>
            </a:fld>
            <a:endParaRPr lang="es-UY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19</a:t>
            </a:fld>
            <a:endParaRPr lang="es-U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b="1" i="1" dirty="0" smtClean="0">
                <a:solidFill>
                  <a:srgbClr val="FFFF00"/>
                </a:solidFill>
              </a:rPr>
              <a:t>INTRODUCCIÓN:</a:t>
            </a:r>
            <a:r>
              <a:rPr lang="es-UY" b="1" i="1" baseline="0" dirty="0" smtClean="0">
                <a:solidFill>
                  <a:srgbClr val="FFFF00"/>
                </a:solidFill>
              </a:rPr>
              <a:t>  LAS FFAA, </a:t>
            </a:r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2</a:t>
            </a:fld>
            <a:endParaRPr lang="es-UY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20</a:t>
            </a:fld>
            <a:endParaRPr lang="es-UY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21</a:t>
            </a:fld>
            <a:endParaRPr lang="es-UY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22</a:t>
            </a:fld>
            <a:endParaRPr lang="es-UY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23</a:t>
            </a:fld>
            <a:endParaRPr lang="es-UY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24</a:t>
            </a:fld>
            <a:endParaRPr lang="es-UY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25</a:t>
            </a:fld>
            <a:endParaRPr lang="es-UY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26</a:t>
            </a:fld>
            <a:endParaRPr lang="es-UY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27</a:t>
            </a:fld>
            <a:endParaRPr lang="es-UY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28</a:t>
            </a:fld>
            <a:endParaRPr lang="es-UY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29</a:t>
            </a:fld>
            <a:endParaRPr lang="es-U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b="1" i="1" dirty="0" smtClean="0">
                <a:solidFill>
                  <a:srgbClr val="FFFF00"/>
                </a:solidFill>
              </a:rPr>
              <a:t>INTRODUCCIÓN:</a:t>
            </a:r>
            <a:r>
              <a:rPr lang="es-UY" b="1" i="1" baseline="0" dirty="0" smtClean="0">
                <a:solidFill>
                  <a:srgbClr val="FFFF00"/>
                </a:solidFill>
              </a:rPr>
              <a:t>  LAS FFAA, </a:t>
            </a:r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3</a:t>
            </a:fld>
            <a:endParaRPr lang="es-UY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30</a:t>
            </a:fld>
            <a:endParaRPr lang="es-UY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31</a:t>
            </a:fld>
            <a:endParaRPr lang="es-UY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32</a:t>
            </a:fld>
            <a:endParaRPr lang="es-UY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33</a:t>
            </a:fld>
            <a:endParaRPr lang="es-UY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34</a:t>
            </a:fld>
            <a:endParaRPr lang="es-UY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35</a:t>
            </a:fld>
            <a:endParaRPr lang="es-UY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36</a:t>
            </a:fld>
            <a:endParaRPr lang="es-UY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37</a:t>
            </a:fld>
            <a:endParaRPr lang="es-UY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38</a:t>
            </a:fld>
            <a:endParaRPr lang="es-UY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39</a:t>
            </a:fld>
            <a:endParaRPr lang="es-U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UY" b="1" i="1" dirty="0" smtClean="0">
                <a:solidFill>
                  <a:srgbClr val="FFFF00"/>
                </a:solidFill>
              </a:rPr>
              <a:t>INTRODUCCIÓN:</a:t>
            </a:r>
            <a:r>
              <a:rPr lang="es-UY" b="1" i="1" baseline="0" dirty="0" smtClean="0">
                <a:solidFill>
                  <a:srgbClr val="FFFF00"/>
                </a:solidFill>
              </a:rPr>
              <a:t>  LAS FFAA, </a:t>
            </a:r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4</a:t>
            </a:fld>
            <a:endParaRPr lang="es-UY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40</a:t>
            </a:fld>
            <a:endParaRPr lang="es-UY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41</a:t>
            </a:fld>
            <a:endParaRPr lang="es-UY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42</a:t>
            </a:fld>
            <a:endParaRPr lang="es-UY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43</a:t>
            </a:fld>
            <a:endParaRPr lang="es-UY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44</a:t>
            </a:fld>
            <a:endParaRPr lang="es-UY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45</a:t>
            </a:fld>
            <a:endParaRPr lang="es-UY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46</a:t>
            </a:fld>
            <a:endParaRPr lang="es-UY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47</a:t>
            </a:fld>
            <a:endParaRPr lang="es-UY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48</a:t>
            </a:fld>
            <a:endParaRPr lang="es-UY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49</a:t>
            </a:fld>
            <a:endParaRPr lang="es-U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5</a:t>
            </a:fld>
            <a:endParaRPr lang="es-UY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50</a:t>
            </a:fld>
            <a:endParaRPr lang="es-U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6</a:t>
            </a:fld>
            <a:endParaRPr lang="es-U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7</a:t>
            </a:fld>
            <a:endParaRPr lang="es-UY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8</a:t>
            </a:fld>
            <a:endParaRPr lang="es-UY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 b="1" i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7B6B-94CC-453E-A00B-29145336259C}" type="slidenum">
              <a:rPr lang="es-UY" smtClean="0"/>
              <a:pPr/>
              <a:t>9</a:t>
            </a:fld>
            <a:endParaRPr 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21D430-FC72-48AF-9352-931B1B8A095A}" type="datetimeFigureOut">
              <a:rPr lang="es-UY" smtClean="0"/>
              <a:pPr/>
              <a:t>01/10/2018</a:t>
            </a:fld>
            <a:endParaRPr lang="es-UY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87FD85-A06D-46D4-A435-9CA794D89557}" type="slidenum">
              <a:rPr lang="es-UY" smtClean="0"/>
              <a:pPr/>
              <a:t>‹Nº›</a:t>
            </a:fld>
            <a:endParaRPr lang="es-UY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o.com.uy/bases/constitucion/1967-1967/5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impo.com.uy/bases/constitucion/1967-1967/168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o.com.uy/bases/leyes/16713-1995/31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1022871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UY" sz="4000" dirty="0">
                <a:solidFill>
                  <a:srgbClr val="FFFF00"/>
                </a:solidFill>
                <a:latin typeface="+mn-lt"/>
              </a:rPr>
              <a:t>REFORMA DEL SISTEMA DE SEGURIDAD SOCIAL MILITAR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560" y="3212976"/>
            <a:ext cx="6400800" cy="1752600"/>
          </a:xfrm>
        </p:spPr>
        <p:txBody>
          <a:bodyPr/>
          <a:lstStyle/>
          <a:p>
            <a:pPr algn="ctr"/>
            <a:r>
              <a:rPr lang="es-UY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Comisión </a:t>
            </a:r>
            <a:r>
              <a:rPr lang="es-UY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integradas </a:t>
            </a:r>
            <a:r>
              <a:rPr lang="es-UY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UY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Hacienda, Defensa y Seguridad Social de la Cámara de Diputados </a:t>
            </a:r>
            <a:endParaRPr lang="es-UY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076056" y="5013176"/>
            <a:ext cx="22090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Octubre 2018</a:t>
            </a:r>
            <a:endParaRPr lang="es-UY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28393" y="836712"/>
            <a:ext cx="8220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000" b="1" dirty="0" smtClean="0">
                <a:solidFill>
                  <a:srgbClr val="FFFF00"/>
                </a:solidFill>
              </a:rPr>
              <a:t>TRANSFERENCIAS FINACIERAS EN MILES DE PESOS </a:t>
            </a:r>
            <a:r>
              <a:rPr lang="es-UY" sz="2000" b="1" dirty="0" smtClean="0">
                <a:solidFill>
                  <a:srgbClr val="FFFF00"/>
                </a:solidFill>
              </a:rPr>
              <a:t>CORRIENTES</a:t>
            </a:r>
            <a:endParaRPr lang="es-UY" sz="2000" b="1" dirty="0">
              <a:solidFill>
                <a:srgbClr val="FFFF00"/>
              </a:solidFill>
            </a:endParaRPr>
          </a:p>
        </p:txBody>
      </p:sp>
      <p:pic>
        <p:nvPicPr>
          <p:cNvPr id="7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1556792"/>
            <a:ext cx="9073008" cy="23762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55" y="4014024"/>
            <a:ext cx="9061249" cy="9991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9" name="8 CuadroTexto"/>
          <p:cNvSpPr txBox="1"/>
          <p:nvPr/>
        </p:nvSpPr>
        <p:spPr>
          <a:xfrm>
            <a:off x="1326349" y="260648"/>
            <a:ext cx="6197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400" b="1" dirty="0" smtClean="0">
                <a:solidFill>
                  <a:srgbClr val="FFFF00"/>
                </a:solidFill>
              </a:rPr>
              <a:t>CONTEXTO EN LA SEGURIDAD SOCIAL </a:t>
            </a:r>
            <a:endParaRPr lang="es-UY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60344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UY" sz="2800" dirty="0" smtClean="0">
                <a:solidFill>
                  <a:srgbClr val="FFFF00"/>
                </a:solidFill>
                <a:latin typeface="+mn-lt"/>
              </a:rPr>
              <a:t>PRINCIPALES FACTORES QUE GENERAN LA NECESIDAD DE ASISTENCIA FINANCIERA</a:t>
            </a:r>
            <a:endParaRPr lang="es-UY" sz="28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1844824"/>
            <a:ext cx="8547661" cy="2943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UY" sz="2400" b="1" dirty="0" smtClean="0">
                <a:solidFill>
                  <a:srgbClr val="FFFF00"/>
                </a:solidFill>
              </a:rPr>
              <a:t> RELACION ACTIVO – PASIVO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UY" sz="2400" b="1" dirty="0" smtClean="0">
                <a:solidFill>
                  <a:srgbClr val="FFFF00"/>
                </a:solidFill>
              </a:rPr>
              <a:t> </a:t>
            </a:r>
            <a:r>
              <a:rPr lang="es-UY" sz="2400" b="1" dirty="0" smtClean="0">
                <a:solidFill>
                  <a:srgbClr val="FFFF00"/>
                </a:solidFill>
              </a:rPr>
              <a:t>APORTES DEL ESTADO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UY" sz="2400" b="1" dirty="0" smtClean="0">
                <a:solidFill>
                  <a:srgbClr val="FFFF00"/>
                </a:solidFill>
              </a:rPr>
              <a:t> MASA SALARIAL ACTIVOS ES LA MÁS BAJA DEL ESTADO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s-UY" sz="2400" b="1" dirty="0" smtClean="0">
                <a:solidFill>
                  <a:srgbClr val="FFFF00"/>
                </a:solidFill>
              </a:rPr>
              <a:t> DESFASAJE DE AUMENTOS ACTIVOS Y PASIVOS</a:t>
            </a:r>
            <a:endParaRPr lang="es-UY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92696"/>
            <a:ext cx="1170833" cy="92333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251520" y="0"/>
            <a:ext cx="3024336" cy="6858000"/>
          </a:xfrm>
        </p:spPr>
        <p:txBody>
          <a:bodyPr vert="horz" anchor="ctr">
            <a:normAutofit/>
          </a:bodyPr>
          <a:lstStyle/>
          <a:p>
            <a:pPr algn="ctr"/>
            <a:r>
              <a:rPr lang="es-UY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RELACIÓN</a:t>
            </a:r>
            <a:br>
              <a:rPr lang="es-UY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UY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ACTIVO/PASIVO</a:t>
            </a:r>
            <a:endParaRPr lang="es-UY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7733"/>
            <a:ext cx="4608512" cy="685254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603448"/>
            <a:ext cx="7851648" cy="182880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s-UY" sz="3600" dirty="0" smtClean="0">
                <a:solidFill>
                  <a:srgbClr val="FFFF00"/>
                </a:solidFill>
                <a:latin typeface="+mn-lt"/>
              </a:rPr>
              <a:t>APORTES DEL ESTADO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1844824"/>
            <a:ext cx="863749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UY" sz="2400" b="1" dirty="0" smtClean="0">
                <a:solidFill>
                  <a:srgbClr val="FFFF00"/>
                </a:solidFill>
              </a:rPr>
              <a:t> Menores aportes patronales por los militares que el resto </a:t>
            </a:r>
          </a:p>
          <a:p>
            <a:r>
              <a:rPr lang="es-UY" sz="2400" b="1" dirty="0" smtClean="0">
                <a:solidFill>
                  <a:srgbClr val="FFFF00"/>
                </a:solidFill>
              </a:rPr>
              <a:t>   de los funcionarios del Estado.</a:t>
            </a:r>
          </a:p>
          <a:p>
            <a:endParaRPr lang="es-UY" sz="2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Y" sz="2400" b="1" dirty="0" smtClean="0">
                <a:solidFill>
                  <a:srgbClr val="FFFF00"/>
                </a:solidFill>
              </a:rPr>
              <a:t> El Estado no realiza aportes, por  el </a:t>
            </a:r>
            <a:r>
              <a:rPr lang="es-UY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s-UY" sz="2400" b="1" u="sng" dirty="0" smtClean="0">
                <a:solidFill>
                  <a:srgbClr val="FFFF00"/>
                </a:solidFill>
              </a:rPr>
              <a:t>%</a:t>
            </a:r>
            <a:r>
              <a:rPr lang="es-UY" sz="2400" b="1" dirty="0" smtClean="0">
                <a:solidFill>
                  <a:srgbClr val="FFFF00"/>
                </a:solidFill>
              </a:rPr>
              <a:t> del salario del </a:t>
            </a:r>
          </a:p>
          <a:p>
            <a:r>
              <a:rPr lang="es-UY" sz="2400" b="1" dirty="0" smtClean="0">
                <a:solidFill>
                  <a:srgbClr val="FFFF00"/>
                </a:solidFill>
              </a:rPr>
              <a:t>   Personal  Subalterno</a:t>
            </a:r>
            <a:r>
              <a:rPr lang="es-UY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Y" sz="2400" b="1" dirty="0" smtClean="0">
                <a:solidFill>
                  <a:srgbClr val="FFFF00"/>
                </a:solidFill>
              </a:rPr>
              <a:t>y por el </a:t>
            </a:r>
            <a:r>
              <a:rPr lang="es-UY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s-UY" sz="2400" b="1" dirty="0" smtClean="0">
                <a:solidFill>
                  <a:srgbClr val="FFFF00"/>
                </a:solidFill>
              </a:rPr>
              <a:t>% del Personal Superior.</a:t>
            </a:r>
          </a:p>
          <a:p>
            <a:endParaRPr lang="es-UY" sz="2400" b="1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UY" sz="2400" b="1" dirty="0" smtClean="0">
                <a:solidFill>
                  <a:srgbClr val="FFFF00"/>
                </a:solidFill>
              </a:rPr>
              <a:t> </a:t>
            </a:r>
            <a:r>
              <a:rPr lang="es-UY" sz="2400" b="1" dirty="0" smtClean="0">
                <a:solidFill>
                  <a:srgbClr val="FFFF00"/>
                </a:solidFill>
              </a:rPr>
              <a:t> El Estado no realiza aportes patronales extraordinarios, </a:t>
            </a:r>
          </a:p>
          <a:p>
            <a:r>
              <a:rPr lang="es-UY" sz="2400" b="1" dirty="0" smtClean="0">
                <a:solidFill>
                  <a:srgbClr val="FFFF00"/>
                </a:solidFill>
              </a:rPr>
              <a:t> </a:t>
            </a:r>
            <a:r>
              <a:rPr lang="es-UY" sz="2400" b="1" dirty="0" smtClean="0">
                <a:solidFill>
                  <a:srgbClr val="FFFF00"/>
                </a:solidFill>
              </a:rPr>
              <a:t>   por concepto de bonificaciones de servicio.</a:t>
            </a:r>
            <a:br>
              <a:rPr lang="es-UY" sz="2400" b="1" dirty="0" smtClean="0">
                <a:solidFill>
                  <a:srgbClr val="FFFF00"/>
                </a:solidFill>
              </a:rPr>
            </a:br>
            <a:endParaRPr lang="es-UY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71599" y="1953632"/>
          <a:ext cx="6648401" cy="356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3"/>
                <a:gridCol w="1224136"/>
                <a:gridCol w="2304256"/>
                <a:gridCol w="1391816"/>
              </a:tblGrid>
              <a:tr h="1016558"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Sistema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Aporte Patronal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Aporte patronal extra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dirty="0" smtClean="0"/>
                        <a:t>Aporte Personal</a:t>
                      </a:r>
                    </a:p>
                    <a:p>
                      <a:pPr algn="ctr"/>
                      <a:endParaRPr lang="es-UY" dirty="0"/>
                    </a:p>
                  </a:txBody>
                  <a:tcPr anchor="ctr"/>
                </a:tc>
              </a:tr>
              <a:tr h="711590"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/>
                        <a:t>BPS (</a:t>
                      </a:r>
                      <a:r>
                        <a:rPr lang="es-UY" b="1" dirty="0" err="1" smtClean="0"/>
                        <a:t>Adm</a:t>
                      </a:r>
                      <a:r>
                        <a:rPr lang="es-UY" b="1" dirty="0" smtClean="0"/>
                        <a:t> </a:t>
                      </a:r>
                      <a:r>
                        <a:rPr lang="es-UY" b="1" dirty="0" err="1" smtClean="0"/>
                        <a:t>Ctal</a:t>
                      </a:r>
                      <a:r>
                        <a:rPr lang="es-UY" b="1" dirty="0" smtClean="0"/>
                        <a:t>)</a:t>
                      </a:r>
                      <a:endParaRPr lang="es-UY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19, 5%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b="1" dirty="0" smtClean="0"/>
                        <a:t>Por</a:t>
                      </a:r>
                      <a:r>
                        <a:rPr lang="es-UY" b="1" baseline="0" dirty="0" smtClean="0"/>
                        <a:t> </a:t>
                      </a:r>
                      <a:r>
                        <a:rPr lang="es-UY" b="1" dirty="0" smtClean="0"/>
                        <a:t>años bonificados</a:t>
                      </a:r>
                      <a:endParaRPr lang="es-UY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15%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</a:tr>
              <a:tr h="412271"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solidFill>
                            <a:srgbClr val="FF0000"/>
                          </a:solidFill>
                        </a:rPr>
                        <a:t>SRPFFAA</a:t>
                      </a:r>
                      <a:endParaRPr lang="es-UY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15 %</a:t>
                      </a:r>
                      <a:endParaRPr lang="es-UY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UY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13%</a:t>
                      </a:r>
                      <a:endParaRPr lang="es-UY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711590"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/>
                        <a:t>SRP Policial</a:t>
                      </a:r>
                      <a:endParaRPr lang="es-UY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19,5 %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b="1" dirty="0" smtClean="0"/>
                        <a:t>Por</a:t>
                      </a:r>
                      <a:r>
                        <a:rPr lang="es-UY" b="1" baseline="0" dirty="0" smtClean="0"/>
                        <a:t>  </a:t>
                      </a:r>
                      <a:r>
                        <a:rPr lang="es-UY" b="1" dirty="0" smtClean="0"/>
                        <a:t>años</a:t>
                      </a:r>
                      <a:r>
                        <a:rPr lang="es-UY" b="1" baseline="0" dirty="0" smtClean="0"/>
                        <a:t> </a:t>
                      </a:r>
                      <a:r>
                        <a:rPr lang="es-UY" b="1" dirty="0" smtClean="0"/>
                        <a:t>bonificados</a:t>
                      </a:r>
                      <a:endParaRPr lang="es-UY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15 %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</a:tr>
              <a:tr h="711590"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/>
                        <a:t>Caja Bancaria</a:t>
                      </a:r>
                      <a:endParaRPr lang="es-UY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25,25 %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b="1" dirty="0" smtClean="0"/>
                        <a:t>Prestación</a:t>
                      </a:r>
                      <a:r>
                        <a:rPr lang="es-UY" b="1" baseline="0" dirty="0" smtClean="0"/>
                        <a:t> Comp</a:t>
                      </a:r>
                      <a:r>
                        <a:rPr lang="es-UY" b="1" baseline="0" dirty="0" smtClean="0"/>
                        <a:t>. </a:t>
                      </a:r>
                      <a:r>
                        <a:rPr lang="es-UY" b="1" baseline="0" dirty="0" smtClean="0"/>
                        <a:t>adicional</a:t>
                      </a:r>
                      <a:endParaRPr lang="es-UY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17,5%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6 Título"/>
          <p:cNvSpPr>
            <a:spLocks noGrp="1"/>
          </p:cNvSpPr>
          <p:nvPr>
            <p:ph type="ctrTitle"/>
          </p:nvPr>
        </p:nvSpPr>
        <p:spPr>
          <a:xfrm>
            <a:off x="533400" y="-243408"/>
            <a:ext cx="7851775" cy="182880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s-UY" sz="3600" dirty="0" smtClean="0">
                <a:solidFill>
                  <a:srgbClr val="FFFF00"/>
                </a:solidFill>
                <a:latin typeface="+mn-lt"/>
              </a:rPr>
              <a:t>APORTES DEL ESTADO</a:t>
            </a:r>
          </a:p>
        </p:txBody>
      </p:sp>
    </p:spTree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548680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4" name="6 Título"/>
          <p:cNvSpPr txBox="1">
            <a:spLocks/>
          </p:cNvSpPr>
          <p:nvPr/>
        </p:nvSpPr>
        <p:spPr>
          <a:xfrm>
            <a:off x="539552" y="-53144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FINANCIAMIENTO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CAJA BANCARIA</a:t>
            </a:r>
            <a:endParaRPr kumimoji="0" lang="es-UY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7" name="6 Imagen" descr="Ingresos operativos Caja Bancaria Julio 20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556792"/>
            <a:ext cx="8319247" cy="468052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26064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COMPARACIÓN </a:t>
            </a:r>
            <a:r>
              <a:rPr lang="es-U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SALARIAL (</a:t>
            </a:r>
            <a:r>
              <a:rPr lang="es-U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2017)</a:t>
            </a:r>
            <a:endParaRPr lang="es-UY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683569" y="980728"/>
          <a:ext cx="7776863" cy="5616624"/>
        </p:xfrm>
        <a:graphic>
          <a:graphicData uri="http://schemas.openxmlformats.org/drawingml/2006/table">
            <a:tbl>
              <a:tblPr/>
              <a:tblGrid>
                <a:gridCol w="2846752"/>
                <a:gridCol w="1641490"/>
                <a:gridCol w="1732684"/>
                <a:gridCol w="1555937"/>
              </a:tblGrid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es-UY" sz="1600" b="1" dirty="0">
                        <a:solidFill>
                          <a:srgbClr val="FFFF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FF00"/>
                          </a:solidFill>
                          <a:latin typeface="+mj-lt"/>
                          <a:ea typeface="Calibri"/>
                          <a:cs typeface="Times New Roman"/>
                        </a:rPr>
                        <a:t>Ministerio</a:t>
                      </a:r>
                      <a:endParaRPr lang="es-UY" sz="1600" b="1" dirty="0">
                        <a:solidFill>
                          <a:srgbClr val="FFFF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Ministerio </a:t>
                      </a:r>
                      <a:endParaRPr lang="es-UY" sz="1600" b="1" dirty="0">
                        <a:solidFill>
                          <a:srgbClr val="FFFF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FFFF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Diferencia</a:t>
                      </a:r>
                      <a:endParaRPr lang="es-UY" sz="1600" b="1">
                        <a:solidFill>
                          <a:srgbClr val="FFFF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GRADOS CORRESPONDIENTES</a:t>
                      </a:r>
                      <a:endParaRPr lang="es-UY" sz="1600" b="1" dirty="0">
                        <a:solidFill>
                          <a:srgbClr val="FFFF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600" b="1" dirty="0" smtClean="0">
                          <a:solidFill>
                            <a:srgbClr val="FFFF00"/>
                          </a:solidFill>
                          <a:latin typeface="+mj-lt"/>
                          <a:ea typeface="Calibri"/>
                          <a:cs typeface="Times New Roman"/>
                        </a:rPr>
                        <a:t>De  Defensa</a:t>
                      </a:r>
                      <a:endParaRPr lang="es-UY" sz="1600" b="1" dirty="0">
                        <a:solidFill>
                          <a:srgbClr val="FFFF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del Interior</a:t>
                      </a:r>
                      <a:endParaRPr lang="es-UY" sz="1600" b="1" dirty="0">
                        <a:solidFill>
                          <a:srgbClr val="FFFF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FFFF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en + M.I.</a:t>
                      </a:r>
                      <a:endParaRPr lang="es-UY" sz="1600" b="1" dirty="0">
                        <a:solidFill>
                          <a:srgbClr val="FFFF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General/Comisario General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$ 107.329,26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$ 111.133,57</a:t>
                      </a:r>
                      <a:endParaRPr lang="es-UY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$ 3.804,31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Cnel./Comisario Mayor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$ 83.034,64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$ 92.585,97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$ 9.551,33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Tte.Cnel./Comisario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$ 58.625,24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$ 64.944,30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$ 6.319,06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Mayor/Sub-Comisario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$ 53.040,18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$ 63.315,47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$ 10.275,29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Capitán/Oficial Principal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$ 47.495,61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$ 59.894,87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$ 12.399,26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Tte.1º/Oficial Ayudante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$ 42.109,39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$ 56.034,10</a:t>
                      </a:r>
                      <a:endParaRPr lang="es-UY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$ 13.924,71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Tte.2º/Oficial Ayudante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$ 37.350,80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$ 56.034,10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$ 18.683,30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Álferez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/Oficial Ayudante</a:t>
                      </a:r>
                      <a:endParaRPr lang="es-UY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$ 35.910,49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$ 56.034,10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$ 20.123,61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Sub.Ofl.Mayor/Sub.Ofl.Mayor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$ 34.479,37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$ 53.951,58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$ 19.472,21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Sgto.1º/Sub.Ofl.Mayor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$ 29.692,84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$ 53.951,58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$ 24.258,74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Sgto./Sargento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$ 25.494,29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$ 49.102,26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$ 23.607,97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Cabo.1º/Cabo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$ 23.611,33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$ 45.288,88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$ 21.677,55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Cabo.2º/Cabo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$ 20.098,85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$ 45.288,88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$ 25.190,03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Sdo.1º/Agente</a:t>
                      </a:r>
                      <a:endParaRPr lang="es-UY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$ 19.240,71</a:t>
                      </a:r>
                      <a:endParaRPr lang="es-UY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$ 40.144,12</a:t>
                      </a:r>
                      <a:endParaRPr lang="es-UY" sz="1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$ 20.903,41</a:t>
                      </a:r>
                      <a:endParaRPr lang="es-UY" sz="1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83568" y="980728"/>
          <a:ext cx="8208912" cy="5400600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540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UY" sz="16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800" b="1" u="sng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Consideraciones</a:t>
                      </a:r>
                      <a:endParaRPr lang="es-UY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UY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    Nominalmente, y sin considerar las compensaciones que reciben adicionalmente los efectivos del Ministerio del Interior, podemos afirmar lo siguiente: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UY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En las jerarquías de Personal Subalterno existe una brecha o inequidad muy acentuada: por ejemplo, un Agente cobra 2 veces más que un Soldado y un Cabo de la Policía 2.25 veces más que un Cabo.2da. </a:t>
                      </a:r>
                      <a:r>
                        <a:rPr lang="es-UY" sz="1800" b="1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FFAA</a:t>
                      </a:r>
                      <a:endParaRPr lang="es-UY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UY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En las jerarquías de Personal Superior, las diferencias se acortan (sólo $ 3.804,31 entre Comisario General y General). La diferencia se va a dar con las compensaciones, que en algunos casos (determinados cargos de responsabilidad o de “particular confianza”) casi igualan el sueldo nominal.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UY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En todas las jerarquías existe una diferencia marcada entre </a:t>
                      </a:r>
                      <a:r>
                        <a:rPr lang="es-UY" sz="18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MI/FFAA, </a:t>
                      </a:r>
                      <a:r>
                        <a:rPr lang="es-UY" sz="18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llegando a ser  sueldos de Personal Subalterno de la Policía mayores a Sueldos de Personal Superior </a:t>
                      </a:r>
                      <a:r>
                        <a:rPr lang="es-UY" sz="18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de</a:t>
                      </a:r>
                      <a:r>
                        <a:rPr lang="es-UY" sz="1800" b="1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 las FFAA.</a:t>
                      </a:r>
                      <a:endParaRPr lang="es-UY" sz="18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5483" marR="654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4"/>
          <p:cNvSpPr/>
          <p:nvPr/>
        </p:nvSpPr>
        <p:spPr>
          <a:xfrm>
            <a:off x="1542346" y="26064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COMPARACIÓN SALARIAL</a:t>
            </a:r>
            <a:endParaRPr lang="es-UY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ángulo 13"/>
          <p:cNvSpPr/>
          <p:nvPr/>
        </p:nvSpPr>
        <p:spPr>
          <a:xfrm>
            <a:off x="1187624" y="6063679"/>
            <a:ext cx="719060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</a:rPr>
              <a:t>Mínimo Sueldo Civil de la </a:t>
            </a:r>
            <a:r>
              <a:rPr lang="es-ES" sz="1400" b="1" dirty="0" err="1" smtClean="0">
                <a:solidFill>
                  <a:schemeClr val="bg1"/>
                </a:solidFill>
              </a:rPr>
              <a:t>Adm</a:t>
            </a:r>
            <a:r>
              <a:rPr lang="es-ES" sz="1400" b="1" dirty="0" smtClean="0">
                <a:solidFill>
                  <a:schemeClr val="bg1"/>
                </a:solidFill>
              </a:rPr>
              <a:t>. Pública: Equivalente a 40hs. Semanales (Ley de presupuesto </a:t>
            </a:r>
            <a:r>
              <a:rPr lang="es-E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18.719 - Art. 754</a:t>
            </a:r>
            <a:r>
              <a:rPr lang="es-ES" sz="1400" b="1" dirty="0" smtClean="0">
                <a:solidFill>
                  <a:schemeClr val="bg1"/>
                </a:solidFill>
              </a:rPr>
              <a:t>) : </a:t>
            </a:r>
            <a:r>
              <a:rPr lang="es-ES" sz="1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$ 26.620</a:t>
            </a:r>
            <a:endParaRPr lang="es-ES" sz="1400" b="1" u="sng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60344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UY" sz="3200" dirty="0" smtClean="0">
                <a:solidFill>
                  <a:srgbClr val="FFFF00"/>
                </a:solidFill>
                <a:latin typeface="+mn-lt"/>
              </a:rPr>
              <a:t>DESFASAJE DE AUMENTOS ACTIVOS Y PASIVOS</a:t>
            </a:r>
            <a:endParaRPr lang="es-UY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1560" y="1412776"/>
            <a:ext cx="8365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400" b="1" dirty="0" smtClean="0">
                <a:solidFill>
                  <a:srgbClr val="FFFF00"/>
                </a:solidFill>
              </a:rPr>
              <a:t>Diferencia creciente en aumentos  entre activos y pasivos</a:t>
            </a:r>
          </a:p>
          <a:p>
            <a:endParaRPr lang="es-UY" sz="2400" b="1" dirty="0">
              <a:solidFill>
                <a:srgbClr val="FFFF00"/>
              </a:solidFill>
            </a:endParaRPr>
          </a:p>
        </p:txBody>
      </p:sp>
      <p:pic>
        <p:nvPicPr>
          <p:cNvPr id="6" name="5 Imagen" descr="Descalce IMS IP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133599"/>
            <a:ext cx="3975695" cy="4701691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260648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819472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TOPES PASIVIDADES</a:t>
            </a:r>
            <a:endParaRPr lang="es-UY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55576" y="1321873"/>
          <a:ext cx="6840760" cy="438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944216"/>
                <a:gridCol w="1800200"/>
                <a:gridCol w="1224136"/>
              </a:tblGrid>
              <a:tr h="648617">
                <a:tc>
                  <a:txBody>
                    <a:bodyPr/>
                    <a:lstStyle/>
                    <a:p>
                      <a:pPr algn="ctr"/>
                      <a:r>
                        <a:rPr lang="es-UY" sz="1600" dirty="0" smtClean="0"/>
                        <a:t>Organismo</a:t>
                      </a:r>
                      <a:endParaRPr lang="es-U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Disposición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>
                          <a:latin typeface="+mn-lt"/>
                        </a:rPr>
                        <a:t>Valor</a:t>
                      </a:r>
                      <a:r>
                        <a:rPr lang="es-UY" baseline="0" dirty="0" smtClean="0">
                          <a:latin typeface="+mn-lt"/>
                        </a:rPr>
                        <a:t> 01/Ene/2018</a:t>
                      </a:r>
                      <a:endParaRPr lang="es-UY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>
                          <a:latin typeface="+mn-lt"/>
                        </a:rPr>
                        <a:t>AFAP</a:t>
                      </a:r>
                      <a:endParaRPr lang="es-UY" dirty="0">
                        <a:latin typeface="+mn-lt"/>
                      </a:endParaRPr>
                    </a:p>
                  </a:txBody>
                  <a:tcPr/>
                </a:tc>
              </a:tr>
              <a:tr h="375786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Caja</a:t>
                      </a:r>
                      <a:r>
                        <a:rPr lang="es-UY" sz="1600" b="1" baseline="0" dirty="0" smtClean="0"/>
                        <a:t> Bancaria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Art</a:t>
                      </a:r>
                      <a:r>
                        <a:rPr lang="es-UY" b="1" baseline="0" dirty="0" smtClean="0">
                          <a:latin typeface="+mj-lt"/>
                        </a:rPr>
                        <a:t> 66 Ley 18396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$130.628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5786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Caja</a:t>
                      </a:r>
                      <a:r>
                        <a:rPr lang="es-UY" sz="1600" b="1" baseline="0" dirty="0" smtClean="0"/>
                        <a:t> Notarial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Art</a:t>
                      </a:r>
                      <a:r>
                        <a:rPr lang="es-UY" b="1" baseline="0" dirty="0" smtClean="0">
                          <a:latin typeface="+mj-lt"/>
                        </a:rPr>
                        <a:t> 67 Ley 17437/18239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$188.110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86844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Caja</a:t>
                      </a:r>
                      <a:r>
                        <a:rPr lang="es-UY" sz="1600" b="1" baseline="0" dirty="0" smtClean="0"/>
                        <a:t>  Profesional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Art</a:t>
                      </a:r>
                      <a:r>
                        <a:rPr lang="es-UY" b="1" baseline="0" dirty="0" smtClean="0">
                          <a:latin typeface="+mj-lt"/>
                        </a:rPr>
                        <a:t>. 104 Ley 17738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$106.570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5786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Caja</a:t>
                      </a:r>
                      <a:r>
                        <a:rPr lang="es-UY" sz="1600" b="1" baseline="0" dirty="0" smtClean="0"/>
                        <a:t> Policial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Art</a:t>
                      </a:r>
                      <a:r>
                        <a:rPr lang="es-UY" b="1" baseline="0" dirty="0" smtClean="0">
                          <a:latin typeface="+mj-lt"/>
                        </a:rPr>
                        <a:t>. 41 Ley 18405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$93.</a:t>
                      </a:r>
                      <a:r>
                        <a:rPr lang="es-UY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873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86844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BPS  Reg.</a:t>
                      </a:r>
                      <a:r>
                        <a:rPr lang="es-UY" sz="1600" b="1" baseline="0" dirty="0" smtClean="0"/>
                        <a:t> Solidaridad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Ley</a:t>
                      </a:r>
                      <a:r>
                        <a:rPr lang="es-UY" b="1" baseline="0" dirty="0" smtClean="0">
                          <a:latin typeface="+mj-lt"/>
                        </a:rPr>
                        <a:t> 16713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UY" sz="16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$ 44.033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86844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BPS Transición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Ley 16713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UY" sz="16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$ 65.115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86844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BPS </a:t>
                      </a:r>
                      <a:r>
                        <a:rPr lang="es-UY" sz="1600" b="1" dirty="0" err="1" smtClean="0"/>
                        <a:t>Act</a:t>
                      </a:r>
                      <a:r>
                        <a:rPr lang="es-UY" sz="1600" b="1" dirty="0" smtClean="0"/>
                        <a:t>. Inst. N°</a:t>
                      </a:r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err="1" smtClean="0">
                          <a:latin typeface="+mj-lt"/>
                        </a:rPr>
                        <a:t>Act</a:t>
                      </a:r>
                      <a:r>
                        <a:rPr lang="es-UY" b="1" dirty="0" smtClean="0">
                          <a:latin typeface="+mj-lt"/>
                        </a:rPr>
                        <a:t>. Inst. N°9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UY" sz="16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$92.069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332656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819472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SUMARIO</a:t>
            </a:r>
          </a:p>
        </p:txBody>
      </p:sp>
      <p:sp>
        <p:nvSpPr>
          <p:cNvPr id="12" name="11 Subtítulo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24936" cy="4104456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s-UY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Militar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s-UY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Situación </a:t>
            </a:r>
            <a:r>
              <a:rPr lang="es-UY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financiera, financiamiento y </a:t>
            </a:r>
            <a:r>
              <a:rPr lang="es-UY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evolución de </a:t>
            </a:r>
            <a:r>
              <a:rPr lang="es-UY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pasividades del Servicio de </a:t>
            </a:r>
            <a:r>
              <a:rPr lang="es-UY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Retiros y Pensiones de </a:t>
            </a:r>
            <a:r>
              <a:rPr lang="es-UY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FFAA (</a:t>
            </a:r>
            <a:r>
              <a:rPr lang="es-UY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SRPFFAA)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s-UY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</a:t>
            </a:r>
            <a:r>
              <a:rPr lang="es-UY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sustanciales y consideraciones sobre </a:t>
            </a:r>
            <a:r>
              <a:rPr lang="es-UY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Proyecto  aprobado  en el Senado .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s-UY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Y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</a:p>
        </p:txBody>
      </p:sp>
    </p:spTree>
  </p:cSld>
  <p:clrMapOvr>
    <a:masterClrMapping/>
  </p:clrMapOvr>
  <p:transition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55984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PROYECCIÓN DEMOGRÁFICA </a:t>
            </a:r>
            <a:endParaRPr lang="es-UY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536" y="1916832"/>
            <a:ext cx="8289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endParaRPr lang="en-US" sz="2000" b="1" dirty="0" smtClean="0">
              <a:solidFill>
                <a:srgbClr val="FFFF00"/>
              </a:solidFill>
              <a:latin typeface="+mj-lt"/>
              <a:ea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endParaRPr lang="en-US" sz="2000" b="1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UY" sz="2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-9544" y="1956896"/>
            <a:ext cx="916308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UY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“Vemos que hasta el año 2026, más allá de que haya reforma o no, dada la gradualidad establecida en este proyecto, la evolución de las transferencias es exactamente la misma; y, como decíamos al principio, la evolución es creciente. Ahora bien, a partir del año 2026 comienzan a ser diferentes las evoluciones esperadas de las transferencias de Rentas Generales, sea que ocurran bajo el nuevo régimen propuesto o no. Observamos también que recién en el año 2040 las transferencias de Rentas Generales  hacia el sistema de retiros difieren en un 14 % con respecto  a la situación que se plantearía si no se hiciera nada. Es decir que dentro de 23 años las transferencias disminuirán un 14 % en  comparación a lo que ocurriría si no hubiera reforma, aplicando la transición y los parámetros establecidos en el proyecto de ley.  Esto habla de una reforma gradual.” </a:t>
            </a:r>
            <a:r>
              <a:rPr lang="es-UY" b="1" dirty="0" smtClean="0">
                <a:solidFill>
                  <a:srgbClr val="FFFF00"/>
                </a:solidFill>
              </a:rPr>
              <a:t>Contador Pablo </a:t>
            </a:r>
            <a:r>
              <a:rPr lang="es-UY" b="1" dirty="0" err="1" smtClean="0">
                <a:solidFill>
                  <a:srgbClr val="FFFF00"/>
                </a:solidFill>
              </a:rPr>
              <a:t>Ferreri</a:t>
            </a:r>
            <a:r>
              <a:rPr lang="es-UY" b="1" dirty="0" smtClean="0">
                <a:solidFill>
                  <a:srgbClr val="FFFF00"/>
                </a:solidFill>
              </a:rPr>
              <a:t>, Subsecretario de Economía y Finanzas, 3 de Agosto 2017 </a:t>
            </a:r>
            <a:endParaRPr kumimoji="0" lang="es-UY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127992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RANGOS ETÁREOS PASIVOS </a:t>
            </a:r>
            <a:endParaRPr lang="es-UY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11561" y="2282592"/>
          <a:ext cx="7704854" cy="3018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104"/>
                <a:gridCol w="1058739"/>
                <a:gridCol w="1058739"/>
                <a:gridCol w="970510"/>
                <a:gridCol w="970510"/>
                <a:gridCol w="928558"/>
                <a:gridCol w="1100694"/>
              </a:tblGrid>
              <a:tr h="310507">
                <a:tc>
                  <a:txBody>
                    <a:bodyPr/>
                    <a:lstStyle/>
                    <a:p>
                      <a:pPr algn="ctr"/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59080" marR="259080" algn="ctr">
                        <a:lnSpc>
                          <a:spcPts val="11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&gt;71</a:t>
                      </a:r>
                      <a:endParaRPr lang="es-U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ts val="11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66 A70</a:t>
                      </a:r>
                      <a:endParaRPr lang="es-U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ts val="11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61 A 65</a:t>
                      </a:r>
                      <a:endParaRPr lang="es-U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11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56 A 60</a:t>
                      </a:r>
                      <a:endParaRPr lang="es-U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41300" marR="241300" algn="ctr">
                        <a:lnSpc>
                          <a:spcPts val="11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&lt;56</a:t>
                      </a:r>
                      <a:endParaRPr lang="es-UY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758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b="1" dirty="0" smtClean="0">
                          <a:latin typeface="+mn-lt"/>
                        </a:rPr>
                        <a:t>Retiros SSOO</a:t>
                      </a:r>
                      <a:endParaRPr lang="es-UY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5.027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4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1.181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14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s-UY" sz="1800" b="1" dirty="0" smtClean="0">
                          <a:latin typeface="Calibri"/>
                          <a:ea typeface="Calibri"/>
                          <a:cs typeface="Times New Roman"/>
                        </a:rPr>
                        <a:t>635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4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s-UY" sz="1800" b="1" dirty="0" smtClean="0">
                          <a:latin typeface="Calibri"/>
                          <a:ea typeface="Calibri"/>
                          <a:cs typeface="Times New Roman"/>
                        </a:rPr>
                        <a:t>812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14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s-UY" sz="1800" b="1" dirty="0" smtClean="0">
                          <a:latin typeface="Calibri"/>
                          <a:ea typeface="Calibri"/>
                          <a:cs typeface="Times New Roman"/>
                        </a:rPr>
                        <a:t>1.039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ts val="114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s-UY" sz="1800" b="1" dirty="0" smtClean="0">
                          <a:latin typeface="Calibri"/>
                          <a:ea typeface="Calibri"/>
                          <a:cs typeface="Times New Roman"/>
                        </a:rPr>
                        <a:t>1.360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063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b="1" dirty="0" smtClean="0">
                          <a:latin typeface="+mn-lt"/>
                        </a:rPr>
                        <a:t>Retiros P/S</a:t>
                      </a:r>
                      <a:endParaRPr lang="es-UY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1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29.868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4.341</a:t>
                      </a:r>
                      <a:endParaRPr lang="es-UY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1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4.752</a:t>
                      </a:r>
                      <a:endParaRPr lang="es-UY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6.156</a:t>
                      </a:r>
                      <a:endParaRPr lang="es-UY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1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6.242</a:t>
                      </a:r>
                      <a:endParaRPr lang="es-UY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ts val="11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8.377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758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b="1" dirty="0" smtClean="0">
                          <a:latin typeface="+mn-lt"/>
                        </a:rPr>
                        <a:t>Retiros</a:t>
                      </a:r>
                      <a:endParaRPr lang="es-UY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34.895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4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5.522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14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5.387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4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6.968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14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7.281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ts val="1140"/>
                        </a:lnSpc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9.737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26530"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n-lt"/>
                        </a:rPr>
                        <a:t>Pensiones</a:t>
                      </a:r>
                      <a:endParaRPr lang="es-UY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14.649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6.095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1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1.979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1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1.911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1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1.465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ts val="11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3.199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n-lt"/>
                        </a:rPr>
                        <a:t>Total Pas.</a:t>
                      </a:r>
                      <a:endParaRPr lang="es-UY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49.544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Arial"/>
                        <a:ea typeface="Calibri"/>
                        <a:cs typeface="Calibri"/>
                      </a:endParaRPr>
                    </a:p>
                    <a:p>
                      <a:pPr marR="41910" algn="ctr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11.617</a:t>
                      </a:r>
                      <a:endParaRPr lang="es-UY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Arial"/>
                        <a:ea typeface="Calibri"/>
                        <a:cs typeface="Calibri"/>
                      </a:endParaRPr>
                    </a:p>
                    <a:p>
                      <a:pPr marR="48895" algn="ctr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7.366</a:t>
                      </a:r>
                      <a:endParaRPr lang="es-UY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Arial"/>
                        <a:ea typeface="Calibri"/>
                        <a:cs typeface="Calibri"/>
                      </a:endParaRPr>
                    </a:p>
                    <a:p>
                      <a:pPr marR="49530" algn="ctr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8.879</a:t>
                      </a:r>
                      <a:endParaRPr lang="es-UY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1800" b="1">
                        <a:latin typeface="Arial"/>
                        <a:ea typeface="Calibri"/>
                        <a:cs typeface="Calibri"/>
                      </a:endParaRPr>
                    </a:p>
                    <a:p>
                      <a:pPr marR="48895" algn="ctr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8.746</a:t>
                      </a:r>
                      <a:endParaRPr lang="es-UY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37465" algn="ctr">
                        <a:lnSpc>
                          <a:spcPts val="114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12.936</a:t>
                      </a:r>
                      <a:endParaRPr lang="es-UY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55984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PROYECCIÓN DEMOGRÁFICA </a:t>
            </a:r>
            <a:endParaRPr lang="es-UY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536" y="1916832"/>
            <a:ext cx="8289272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81038" algn="l"/>
                <a:tab pos="682625" algn="l"/>
              </a:tabLst>
            </a:pP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Esta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proyección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se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realizó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en base a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las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siguientes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consideraciones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:</a:t>
            </a:r>
            <a:endParaRPr lang="es-UY" sz="2000" b="1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Bajas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por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fallecimiento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del 80 % de los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mayores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de 76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años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en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cada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quinquenio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.</a:t>
            </a:r>
            <a:endParaRPr lang="es-UY" sz="2000" b="1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Bajas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por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fallecimiento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del 20% de los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mayores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de 76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años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en el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siguiente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quinquenio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.</a:t>
            </a:r>
            <a:endParaRPr lang="es-UY" sz="2000" b="1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Altas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de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pensiones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correspondientes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al 60 % de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las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bajas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por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fallecimiento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 de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retirados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.</a:t>
            </a:r>
            <a:endParaRPr lang="es-UY" sz="2000" b="1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Altas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de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retirados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en Personal  Superior: 60 % de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las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actuales</a:t>
            </a:r>
            <a:endParaRPr lang="es-UY" sz="2000" b="1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Altas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de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Retirados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de Personal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Subalterno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: 80% de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las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actuales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Arial" pitchFamily="34" charset="0"/>
                <a:cs typeface="Arial" pitchFamily="34" charset="0"/>
              </a:rPr>
              <a:t>.</a:t>
            </a:r>
            <a:r>
              <a:rPr lang="en-US" sz="2000" dirty="0" smtClean="0"/>
              <a:t>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r>
              <a:rPr lang="en-US" sz="2000" b="1" dirty="0" err="1" smtClean="0">
                <a:solidFill>
                  <a:srgbClr val="FFFF00"/>
                </a:solidFill>
                <a:latin typeface="+mj-lt"/>
              </a:rPr>
              <a:t>Sobrevida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</a:rPr>
              <a:t> de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</a:rPr>
              <a:t>pensionistas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</a:rPr>
              <a:t>equivalente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</a:rPr>
              <a:t> a 20 </a:t>
            </a:r>
            <a:r>
              <a:rPr lang="en-US" sz="2000" b="1" dirty="0" err="1" smtClean="0">
                <a:solidFill>
                  <a:srgbClr val="FFFF00"/>
                </a:solidFill>
                <a:latin typeface="+mj-lt"/>
              </a:rPr>
              <a:t>años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</a:rPr>
              <a:t>.</a:t>
            </a:r>
            <a:endParaRPr lang="es-UY" sz="2000" b="1" dirty="0" smtClean="0">
              <a:solidFill>
                <a:srgbClr val="FFFF00"/>
              </a:solidFill>
              <a:latin typeface="+mj-lt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endParaRPr lang="en-US" sz="2000" b="1" dirty="0" smtClean="0">
              <a:solidFill>
                <a:srgbClr val="FFFF00"/>
              </a:solidFill>
              <a:latin typeface="+mj-lt"/>
              <a:ea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endParaRPr lang="en-US" sz="2000" b="1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UY" sz="20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ransition>
    <p:blinds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55984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PROYECCIÓN DEMOGRÁFICA </a:t>
            </a:r>
            <a:endParaRPr lang="es-UY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524000" y="210766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936104"/>
                <a:gridCol w="936104"/>
                <a:gridCol w="871984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2015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2020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2025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2030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2035</a:t>
                      </a:r>
                      <a:endParaRPr lang="es-U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n-lt"/>
                        </a:rPr>
                        <a:t>Retiros</a:t>
                      </a:r>
                      <a:endParaRPr lang="es-U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b="0" dirty="0" smtClean="0">
                          <a:latin typeface="+mn-lt"/>
                        </a:rPr>
                        <a:t>Altas</a:t>
                      </a:r>
                      <a:endParaRPr lang="es-UY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3.882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2.975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2.301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1.794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b="0" dirty="0" smtClean="0">
                          <a:latin typeface="+mn-lt"/>
                        </a:rPr>
                        <a:t>Bajas</a:t>
                      </a:r>
                      <a:endParaRPr lang="es-UY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4.418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5.414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6.652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7.218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n-lt"/>
                        </a:rPr>
                        <a:t>Total</a:t>
                      </a:r>
                      <a:r>
                        <a:rPr lang="es-UY" b="1" baseline="0" dirty="0" smtClean="0">
                          <a:latin typeface="+mn-lt"/>
                        </a:rPr>
                        <a:t> </a:t>
                      </a:r>
                      <a:r>
                        <a:rPr lang="es-UY" b="1" baseline="0" dirty="0" err="1" smtClean="0">
                          <a:latin typeface="+mn-lt"/>
                        </a:rPr>
                        <a:t>Ret</a:t>
                      </a:r>
                      <a:r>
                        <a:rPr lang="es-UY" b="1" baseline="0" dirty="0" smtClean="0">
                          <a:latin typeface="+mn-lt"/>
                        </a:rPr>
                        <a:t>.</a:t>
                      </a:r>
                      <a:endParaRPr lang="es-U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34.895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34.359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31.920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27.569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22.145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n-lt"/>
                        </a:rPr>
                        <a:t>Pensiones</a:t>
                      </a:r>
                      <a:endParaRPr lang="es-U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b="0" dirty="0" smtClean="0">
                          <a:latin typeface="+mn-lt"/>
                        </a:rPr>
                        <a:t>Altas</a:t>
                      </a:r>
                      <a:endParaRPr lang="es-UY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2.651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3.248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3.991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4.331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b="0" dirty="0" smtClean="0">
                          <a:latin typeface="+mn-lt"/>
                        </a:rPr>
                        <a:t>Bajas</a:t>
                      </a:r>
                      <a:endParaRPr lang="es-UY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4.876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2.802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4.576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4.802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n-lt"/>
                        </a:rPr>
                        <a:t>Total </a:t>
                      </a:r>
                      <a:r>
                        <a:rPr lang="es-UY" b="1" dirty="0" err="1" smtClean="0">
                          <a:latin typeface="+mn-lt"/>
                        </a:rPr>
                        <a:t>Pen</a:t>
                      </a:r>
                      <a:r>
                        <a:rPr lang="es-UY" b="1" dirty="0" smtClean="0">
                          <a:latin typeface="+mn-lt"/>
                        </a:rPr>
                        <a:t>. </a:t>
                      </a:r>
                      <a:endParaRPr lang="es-U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14.649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b="1" dirty="0" smtClean="0">
                          <a:latin typeface="+mj-lt"/>
                        </a:rPr>
                        <a:t>12.424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12.870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12.285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11.814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n-lt"/>
                        </a:rPr>
                        <a:t>Total Pas.</a:t>
                      </a:r>
                      <a:endParaRPr lang="es-UY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49.544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46.783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44.790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39.854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33.959</a:t>
                      </a:r>
                      <a:endParaRPr lang="es-UY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533400" y="620688"/>
            <a:ext cx="7854696" cy="923330"/>
          </a:xfrm>
        </p:spPr>
        <p:txBody>
          <a:bodyPr/>
          <a:lstStyle/>
          <a:p>
            <a:pPr algn="ctr"/>
            <a:r>
              <a:rPr lang="es-UY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CUADRO  EVOLUCIÓN DEMOGRÁFICA DE LAS PASIVIDADES DEL SRPFFAA</a:t>
            </a:r>
            <a:endParaRPr lang="es-UY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4E74F8A9-C79C-40AB-86E6-97D2E0CB80E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961070"/>
            <a:ext cx="7209377" cy="4290458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83671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U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</a:t>
            </a:r>
            <a:r>
              <a:rPr lang="es-U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sustanciales  y </a:t>
            </a:r>
            <a:r>
              <a:rPr lang="es-U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consideraciones sobre </a:t>
            </a:r>
            <a:r>
              <a:rPr lang="es-U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s-U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 aprobado  </a:t>
            </a:r>
            <a:endParaRPr lang="es-UY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s-U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UY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Senado </a:t>
            </a:r>
            <a:endParaRPr lang="es-UY" sz="3600" dirty="0"/>
          </a:p>
        </p:txBody>
      </p:sp>
    </p:spTree>
  </p:cSld>
  <p:clrMapOvr>
    <a:masterClrMapping/>
  </p:clrMapOvr>
  <p:transition>
    <p:blinds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979712" y="260648"/>
            <a:ext cx="565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400" b="1" dirty="0">
                <a:solidFill>
                  <a:srgbClr val="FFFF00"/>
                </a:solidFill>
              </a:rPr>
              <a:t>ÁMBITO SUBJETIVO DE APLICACIÓN</a:t>
            </a:r>
          </a:p>
        </p:txBody>
      </p:sp>
      <p:pic>
        <p:nvPicPr>
          <p:cNvPr id="7" name="6 Imagen" descr="Efectivos militares MDN dic 201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6021" y="1196753"/>
            <a:ext cx="7636261" cy="540060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021698" y="6381328"/>
            <a:ext cx="5378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400" b="1" dirty="0" smtClean="0">
                <a:solidFill>
                  <a:schemeClr val="bg1"/>
                </a:solidFill>
              </a:rPr>
              <a:t>Referencia : Rendición de Cuentas</a:t>
            </a:r>
            <a:r>
              <a:rPr lang="es-UY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2017</a:t>
            </a:r>
            <a:r>
              <a:rPr lang="es-UY" sz="1400" b="1" dirty="0" smtClean="0">
                <a:solidFill>
                  <a:schemeClr val="bg1"/>
                </a:solidFill>
              </a:rPr>
              <a:t>, </a:t>
            </a:r>
            <a:r>
              <a:rPr lang="es-UY" sz="1400" b="1" dirty="0" err="1" smtClean="0">
                <a:solidFill>
                  <a:schemeClr val="bg1"/>
                </a:solidFill>
              </a:rPr>
              <a:t>E</a:t>
            </a:r>
            <a:r>
              <a:rPr lang="es-UY" sz="1400" b="1" dirty="0" err="1" smtClean="0">
                <a:solidFill>
                  <a:schemeClr val="bg1"/>
                </a:solidFill>
              </a:rPr>
              <a:t>xp</a:t>
            </a:r>
            <a:r>
              <a:rPr lang="es-UY" sz="1400" b="1" dirty="0" smtClean="0">
                <a:solidFill>
                  <a:schemeClr val="bg1"/>
                </a:solidFill>
              </a:rPr>
              <a:t> motivos, </a:t>
            </a:r>
            <a:r>
              <a:rPr lang="es-UY" sz="1400" b="1" dirty="0" err="1" smtClean="0">
                <a:solidFill>
                  <a:schemeClr val="bg1"/>
                </a:solidFill>
              </a:rPr>
              <a:t>pág</a:t>
            </a:r>
            <a:r>
              <a:rPr lang="es-UY" sz="1400" b="1" dirty="0" smtClean="0">
                <a:solidFill>
                  <a:schemeClr val="bg1"/>
                </a:solidFill>
              </a:rPr>
              <a:t> </a:t>
            </a:r>
            <a:r>
              <a:rPr lang="es-UY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377</a:t>
            </a:r>
            <a:endParaRPr lang="es-UY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7380312" y="2521924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ransition>
    <p:blinds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19256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UY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2000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20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2000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Comprende al Personal del Escalafón K y Personal civil equiparado del   </a:t>
            </a:r>
            <a:r>
              <a:rPr kumimoji="0" lang="es-ES" sz="2000" b="0" i="0" u="none" strike="noStrike" cap="none" normalizeH="0" dirty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2000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MDN de la siguiente forma: 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UY" sz="20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Con menos de 10 años al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28.Feb.2019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AFECTACION TOTAL.</a:t>
            </a:r>
            <a:endParaRPr kumimoji="0" lang="es-UY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Entre 10 y </a:t>
            </a:r>
            <a:r>
              <a:rPr lang="es-ES" sz="2000" b="1" dirty="0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años al </a:t>
            </a:r>
            <a:r>
              <a:rPr lang="es-ES" sz="2000" b="1" dirty="0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28.Feb.2019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AFECTACION CASI TOTAL.</a:t>
            </a:r>
            <a:endParaRPr kumimoji="0" lang="es-UY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Más de </a:t>
            </a:r>
            <a:r>
              <a:rPr lang="es-ES" sz="2000" b="1" dirty="0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años al </a:t>
            </a:r>
            <a:r>
              <a:rPr lang="es-ES" sz="2000" b="1" dirty="0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28.Feb.2019</a:t>
            </a:r>
            <a:r>
              <a:rPr lang="es-ES" sz="2000" b="1" dirty="0" smtClean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s-ES" sz="20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ea typeface="Calibri" pitchFamily="34" charset="0"/>
                <a:cs typeface="Times New Roman" pitchFamily="18" charset="0"/>
              </a:rPr>
              <a:t>AFECTACION PARCIAL.</a:t>
            </a:r>
          </a:p>
          <a:p>
            <a:pPr lvl="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sz="2000" b="1" dirty="0">
                <a:solidFill>
                  <a:srgbClr val="FFFF00"/>
                </a:solidFill>
                <a:cs typeface="Times New Roman" pitchFamily="18" charset="0"/>
              </a:rPr>
              <a:t>.Retirados-</a:t>
            </a:r>
            <a:r>
              <a:rPr lang="es-ES" sz="2000" b="1" dirty="0">
                <a:solidFill>
                  <a:srgbClr val="FFC000"/>
                </a:solidFill>
                <a:ea typeface="Calibri" pitchFamily="34" charset="0"/>
                <a:cs typeface="Times New Roman" pitchFamily="18" charset="0"/>
              </a:rPr>
              <a:t> AFECTACION PARCIAL.</a:t>
            </a:r>
            <a:endParaRPr kumimoji="0" lang="es-ES" sz="20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979712" y="620688"/>
            <a:ext cx="565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400" b="1" dirty="0">
                <a:solidFill>
                  <a:srgbClr val="FFFF00"/>
                </a:solidFill>
              </a:rPr>
              <a:t>ÁMBITO SUBJETIVO DE APLICACIÓN</a:t>
            </a:r>
          </a:p>
        </p:txBody>
      </p:sp>
    </p:spTree>
  </p:cSld>
  <p:clrMapOvr>
    <a:masterClrMapping/>
  </p:clrMapOvr>
  <p:transition>
    <p:blinds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979712" y="404664"/>
            <a:ext cx="565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400" b="1" dirty="0">
                <a:solidFill>
                  <a:srgbClr val="FFFF00"/>
                </a:solidFill>
              </a:rPr>
              <a:t>ÁMBITO SUBJETIVO DE APLICACIÓN</a:t>
            </a:r>
          </a:p>
        </p:txBody>
      </p:sp>
      <p:graphicFrame>
        <p:nvGraphicFramePr>
          <p:cNvPr id="6" name="5 Gráfico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267744" y="1052736"/>
            <a:ext cx="2723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000" b="1" dirty="0" smtClean="0">
                <a:solidFill>
                  <a:srgbClr val="FFFF00"/>
                </a:solidFill>
              </a:rPr>
              <a:t>AÑOS DE SERVICIOS</a:t>
            </a:r>
            <a:endParaRPr lang="es-UY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979712" y="620688"/>
            <a:ext cx="565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400" b="1" dirty="0">
                <a:solidFill>
                  <a:srgbClr val="FFFF00"/>
                </a:solidFill>
              </a:rPr>
              <a:t>ÁMBITO SUBJETIVO DE APLICACIÓN</a:t>
            </a:r>
          </a:p>
        </p:txBody>
      </p:sp>
      <p:sp>
        <p:nvSpPr>
          <p:cNvPr id="6" name="5 Triángulo isósceles"/>
          <p:cNvSpPr/>
          <p:nvPr/>
        </p:nvSpPr>
        <p:spPr>
          <a:xfrm>
            <a:off x="3275856" y="2420888"/>
            <a:ext cx="2952328" cy="2520280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0" name="9 Triángulo isósceles"/>
          <p:cNvSpPr/>
          <p:nvPr/>
        </p:nvSpPr>
        <p:spPr>
          <a:xfrm>
            <a:off x="3851920" y="2420888"/>
            <a:ext cx="1800200" cy="1512168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" name="11 Triángulo isósceles"/>
          <p:cNvSpPr/>
          <p:nvPr/>
        </p:nvSpPr>
        <p:spPr>
          <a:xfrm>
            <a:off x="4139952" y="2420888"/>
            <a:ext cx="1224136" cy="1008112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cxnSp>
        <p:nvCxnSpPr>
          <p:cNvPr id="15" name="14 Conector recto"/>
          <p:cNvCxnSpPr/>
          <p:nvPr/>
        </p:nvCxnSpPr>
        <p:spPr>
          <a:xfrm>
            <a:off x="3347864" y="3933056"/>
            <a:ext cx="29523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5148064" y="2204864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 smtClean="0">
                <a:solidFill>
                  <a:srgbClr val="FFFF00"/>
                </a:solidFill>
                <a:latin typeface="+mj-lt"/>
              </a:rPr>
              <a:t>+ </a:t>
            </a:r>
            <a:r>
              <a:rPr lang="es-UY" b="1" dirty="0" smtClean="0">
                <a:solidFill>
                  <a:srgbClr val="FFFF00"/>
                </a:solidFill>
                <a:latin typeface="+mj-lt"/>
              </a:rPr>
              <a:t>15 </a:t>
            </a:r>
            <a:r>
              <a:rPr lang="es-UY" b="1" dirty="0" smtClean="0">
                <a:solidFill>
                  <a:srgbClr val="FFFF00"/>
                </a:solidFill>
                <a:latin typeface="+mj-lt"/>
              </a:rPr>
              <a:t>AÑOS</a:t>
            </a:r>
            <a:endParaRPr lang="es-UY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724128" y="341970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 smtClean="0">
                <a:solidFill>
                  <a:srgbClr val="FFFF00"/>
                </a:solidFill>
                <a:latin typeface="+mj-lt"/>
              </a:rPr>
              <a:t>+ 10 </a:t>
            </a:r>
            <a:r>
              <a:rPr lang="es-UY" b="1" dirty="0" smtClean="0">
                <a:solidFill>
                  <a:srgbClr val="FFFF00"/>
                </a:solidFill>
                <a:latin typeface="+mj-lt"/>
              </a:rPr>
              <a:t>-</a:t>
            </a:r>
            <a:r>
              <a:rPr lang="es-UY" b="1" dirty="0" smtClean="0">
                <a:solidFill>
                  <a:srgbClr val="FFFF00"/>
                </a:solidFill>
                <a:latin typeface="+mj-lt"/>
              </a:rPr>
              <a:t>15</a:t>
            </a:r>
            <a:r>
              <a:rPr lang="es-UY" b="1" dirty="0" smtClean="0">
                <a:solidFill>
                  <a:srgbClr val="FFFF00"/>
                </a:solidFill>
                <a:latin typeface="+mj-lt"/>
              </a:rPr>
              <a:t>AÑOS</a:t>
            </a:r>
            <a:endParaRPr lang="es-UY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914720" y="4139788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 smtClean="0">
                <a:solidFill>
                  <a:srgbClr val="FFFF00"/>
                </a:solidFill>
                <a:latin typeface="+mj-lt"/>
              </a:rPr>
              <a:t> -10 AÑOS</a:t>
            </a:r>
            <a:endParaRPr lang="es-UY" b="1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3635896" y="3429000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15 Cerrar llave"/>
          <p:cNvSpPr/>
          <p:nvPr/>
        </p:nvSpPr>
        <p:spPr>
          <a:xfrm>
            <a:off x="7308304" y="3356992"/>
            <a:ext cx="504056" cy="151216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7" name="16 CuadroTexto"/>
          <p:cNvSpPr txBox="1"/>
          <p:nvPr/>
        </p:nvSpPr>
        <p:spPr>
          <a:xfrm>
            <a:off x="7812360" y="3933056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 smtClean="0">
                <a:solidFill>
                  <a:srgbClr val="FFFF00"/>
                </a:solidFill>
                <a:latin typeface="+mj-lt"/>
              </a:rPr>
              <a:t>18,OOO</a:t>
            </a:r>
            <a:endParaRPr lang="es-UY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963488"/>
            <a:ext cx="5763416" cy="1828800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Estado Militar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11561" y="1196752"/>
            <a:ext cx="82089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b="1" dirty="0" smtClean="0">
                <a:solidFill>
                  <a:srgbClr val="FFC000"/>
                </a:solidFill>
                <a:hlinkClick r:id="rId3"/>
              </a:rPr>
              <a:t>Artículo </a:t>
            </a:r>
            <a:r>
              <a:rPr lang="es-UY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hlinkClick r:id="rId3"/>
              </a:rPr>
              <a:t>59</a:t>
            </a:r>
            <a:endParaRPr lang="es-UY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UY" b="1" dirty="0" smtClean="0">
                <a:solidFill>
                  <a:srgbClr val="FFFF00"/>
                </a:solidFill>
              </a:rPr>
              <a:t>La ley establecerá el Estatuto del Funcionario sobre la base fundamental de que el funcionario existe para la función y no la función para el funcionario. Sus preceptos se aplicarán a los funcionarios dependientes: </a:t>
            </a:r>
            <a:endParaRPr lang="es-UY" b="1" dirty="0" smtClean="0">
              <a:solidFill>
                <a:srgbClr val="FFFF00"/>
              </a:solidFill>
            </a:endParaRPr>
          </a:p>
          <a:p>
            <a:pPr marL="342900" indent="-342900">
              <a:buAutoNum type="alphaUcParenR"/>
            </a:pPr>
            <a:r>
              <a:rPr lang="es-UY" b="1" dirty="0" smtClean="0">
                <a:solidFill>
                  <a:srgbClr val="FFFF00"/>
                </a:solidFill>
              </a:rPr>
              <a:t>Del </a:t>
            </a:r>
            <a:r>
              <a:rPr lang="es-UY" b="1" dirty="0" smtClean="0">
                <a:solidFill>
                  <a:srgbClr val="FFFF00"/>
                </a:solidFill>
              </a:rPr>
              <a:t>Poder Ejecutivo, </a:t>
            </a:r>
            <a:r>
              <a:rPr lang="es-UY" b="1" u="sng" dirty="0" smtClean="0">
                <a:solidFill>
                  <a:srgbClr val="FFFF00"/>
                </a:solidFill>
              </a:rPr>
              <a:t>con excepción de los militares</a:t>
            </a:r>
            <a:r>
              <a:rPr lang="es-UY" b="1" dirty="0" smtClean="0">
                <a:solidFill>
                  <a:srgbClr val="FFFF00"/>
                </a:solidFill>
              </a:rPr>
              <a:t>, policiales y diplomáticos, que se regirán por leyes especiales</a:t>
            </a:r>
            <a:r>
              <a:rPr lang="es-UY" b="1" dirty="0" smtClean="0">
                <a:solidFill>
                  <a:srgbClr val="FFFF00"/>
                </a:solidFill>
              </a:rPr>
              <a:t>.</a:t>
            </a:r>
          </a:p>
          <a:p>
            <a:pPr marL="342900" indent="-342900"/>
            <a:endParaRPr lang="es-UY" b="1" dirty="0" smtClean="0">
              <a:solidFill>
                <a:srgbClr val="FFFF00"/>
              </a:solidFill>
            </a:endParaRPr>
          </a:p>
          <a:p>
            <a:r>
              <a:rPr lang="es-UY" b="1" dirty="0" smtClean="0">
                <a:solidFill>
                  <a:srgbClr val="FFC000"/>
                </a:solidFill>
                <a:hlinkClick r:id="rId4"/>
              </a:rPr>
              <a:t>Artículo 168</a:t>
            </a:r>
            <a:endParaRPr lang="es-UY" b="1" dirty="0" smtClean="0">
              <a:solidFill>
                <a:srgbClr val="FFC000"/>
              </a:solidFill>
            </a:endParaRPr>
          </a:p>
          <a:p>
            <a:r>
              <a:rPr lang="es-UY" b="1" dirty="0" smtClean="0">
                <a:solidFill>
                  <a:srgbClr val="FFFF00"/>
                </a:solidFill>
              </a:rPr>
              <a:t>Al Presidente de la República, actuando con el Ministro o Ministros respectivos, o con el Consejo de Ministros, corresponde: </a:t>
            </a:r>
            <a:endParaRPr lang="es-UY" b="1" dirty="0" smtClean="0">
              <a:solidFill>
                <a:srgbClr val="FFFF00"/>
              </a:solidFill>
            </a:endParaRPr>
          </a:p>
          <a:p>
            <a:r>
              <a:rPr lang="es-UY" b="1" dirty="0" smtClean="0">
                <a:solidFill>
                  <a:srgbClr val="FFFF00"/>
                </a:solidFill>
              </a:rPr>
              <a:t>1º</a:t>
            </a:r>
            <a:r>
              <a:rPr lang="es-UY" b="1" dirty="0" smtClean="0">
                <a:solidFill>
                  <a:srgbClr val="FFFF00"/>
                </a:solidFill>
              </a:rPr>
              <a:t>) La conservación del orden y tranquilidad en lo interior, y la seguridad en lo exterior. </a:t>
            </a:r>
            <a:endParaRPr lang="es-UY" b="1" dirty="0" smtClean="0">
              <a:solidFill>
                <a:srgbClr val="FFFF00"/>
              </a:solidFill>
            </a:endParaRPr>
          </a:p>
          <a:p>
            <a:r>
              <a:rPr lang="es-UY" b="1" dirty="0" smtClean="0">
                <a:solidFill>
                  <a:srgbClr val="FFFF00"/>
                </a:solidFill>
              </a:rPr>
              <a:t>2º</a:t>
            </a:r>
            <a:r>
              <a:rPr lang="es-UY" b="1" dirty="0" smtClean="0">
                <a:solidFill>
                  <a:srgbClr val="FFFF00"/>
                </a:solidFill>
              </a:rPr>
              <a:t>) El mando superior de todas las </a:t>
            </a:r>
            <a:r>
              <a:rPr lang="es-UY" b="1" dirty="0" smtClean="0">
                <a:solidFill>
                  <a:srgbClr val="FFFF00"/>
                </a:solidFill>
              </a:rPr>
              <a:t>Fuerzas Armadas</a:t>
            </a:r>
            <a:r>
              <a:rPr lang="es-UY" b="1" dirty="0" smtClean="0">
                <a:solidFill>
                  <a:srgbClr val="FFFF00"/>
                </a:solidFill>
              </a:rPr>
              <a:t>. </a:t>
            </a:r>
            <a:endParaRPr lang="es-UY" b="1" dirty="0" smtClean="0">
              <a:solidFill>
                <a:srgbClr val="FFFF00"/>
              </a:solidFill>
            </a:endParaRPr>
          </a:p>
          <a:p>
            <a:r>
              <a:rPr lang="es-UY" b="1" dirty="0" smtClean="0">
                <a:solidFill>
                  <a:srgbClr val="FFFF00"/>
                </a:solidFill>
              </a:rPr>
              <a:t>3º</a:t>
            </a:r>
            <a:r>
              <a:rPr lang="es-UY" b="1" dirty="0" smtClean="0">
                <a:solidFill>
                  <a:srgbClr val="FFFF00"/>
                </a:solidFill>
              </a:rPr>
              <a:t>) Dar </a:t>
            </a:r>
            <a:r>
              <a:rPr lang="es-UY" b="1" u="sng" dirty="0" smtClean="0">
                <a:solidFill>
                  <a:srgbClr val="FFFF00"/>
                </a:solidFill>
              </a:rPr>
              <a:t>retiros y arreglar las pensiones </a:t>
            </a:r>
            <a:r>
              <a:rPr lang="es-UY" b="1" dirty="0" smtClean="0">
                <a:solidFill>
                  <a:srgbClr val="FFFF00"/>
                </a:solidFill>
              </a:rPr>
              <a:t>de los empleados civiles y </a:t>
            </a:r>
            <a:r>
              <a:rPr lang="es-UY" b="1" u="sng" dirty="0" smtClean="0">
                <a:solidFill>
                  <a:srgbClr val="FFFF00"/>
                </a:solidFill>
              </a:rPr>
              <a:t>militares conforme a las leyes.</a:t>
            </a:r>
            <a:endParaRPr lang="es-UY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81947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rgbClr val="FFFF00"/>
                </a:solidFill>
                <a:latin typeface="+mn-lt"/>
              </a:rPr>
              <a:t>RÉGIMEN DE TRANSICIÓN </a:t>
            </a:r>
            <a:endParaRPr lang="es-UY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7854696" cy="5256584"/>
          </a:xfrm>
        </p:spPr>
        <p:txBody>
          <a:bodyPr>
            <a:noAutofit/>
          </a:bodyPr>
          <a:lstStyle/>
          <a:p>
            <a:pPr lvl="0"/>
            <a:r>
              <a:rPr lang="es-ES" sz="1400" b="1" dirty="0">
                <a:solidFill>
                  <a:srgbClr val="FFFF00"/>
                </a:solidFill>
              </a:rPr>
              <a:t> </a:t>
            </a:r>
            <a:endParaRPr lang="es-UY" sz="1400" b="1" dirty="0">
              <a:solidFill>
                <a:srgbClr val="FFFF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UY" sz="1700" b="1" dirty="0">
              <a:solidFill>
                <a:srgbClr val="FF0000"/>
              </a:solidFill>
            </a:endParaRPr>
          </a:p>
        </p:txBody>
      </p:sp>
      <p:sp>
        <p:nvSpPr>
          <p:cNvPr id="11" name="Marcador de contenido 1"/>
          <p:cNvSpPr txBox="1">
            <a:spLocks/>
          </p:cNvSpPr>
          <p:nvPr/>
        </p:nvSpPr>
        <p:spPr>
          <a:xfrm>
            <a:off x="0" y="1124744"/>
            <a:ext cx="8892480" cy="6048672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452437" lvl="1" indent="-3429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s-ES" dirty="0" smtClean="0"/>
              <a:t>      </a:t>
            </a:r>
            <a:r>
              <a:rPr lang="es-ES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ES" sz="1600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sz="1600" dirty="0" smtClean="0"/>
              <a:t> </a:t>
            </a:r>
            <a:r>
              <a:rPr lang="es-ES" b="1" u="sng" dirty="0" smtClean="0">
                <a:solidFill>
                  <a:srgbClr val="EDFD1B"/>
                </a:solidFill>
              </a:rPr>
              <a:t>NO ES VÁLIDA , </a:t>
            </a:r>
            <a:r>
              <a:rPr lang="es-ES" dirty="0" smtClean="0">
                <a:solidFill>
                  <a:srgbClr val="EDFD1B"/>
                </a:solidFill>
              </a:rPr>
              <a:t>desde </a:t>
            </a:r>
            <a:r>
              <a:rPr lang="es-ES" dirty="0" smtClean="0">
                <a:solidFill>
                  <a:srgbClr val="EDFD1B"/>
                </a:solidFill>
              </a:rPr>
              <a:t>el momento que los tópicos de mayor relevancia para </a:t>
            </a:r>
            <a:r>
              <a:rPr lang="es-ES" dirty="0" smtClean="0">
                <a:solidFill>
                  <a:srgbClr val="EDFD1B"/>
                </a:solidFill>
              </a:rPr>
              <a:t>el retiro </a:t>
            </a:r>
            <a:r>
              <a:rPr lang="es-ES" dirty="0" smtClean="0">
                <a:solidFill>
                  <a:srgbClr val="EDFD1B"/>
                </a:solidFill>
              </a:rPr>
              <a:t>en el </a:t>
            </a:r>
            <a:r>
              <a:rPr lang="es-ES" dirty="0" smtClean="0">
                <a:solidFill>
                  <a:srgbClr val="EDFD1B"/>
                </a:solidFill>
              </a:rPr>
              <a:t>régimen anterior</a:t>
            </a:r>
            <a:r>
              <a:rPr lang="es-ES" dirty="0" smtClean="0">
                <a:solidFill>
                  <a:srgbClr val="EDFD1B"/>
                </a:solidFill>
              </a:rPr>
              <a:t>, como lo son la aplicación de la </a:t>
            </a:r>
            <a:r>
              <a:rPr lang="es-ES" b="1" u="sng" dirty="0" smtClean="0">
                <a:solidFill>
                  <a:srgbClr val="EDFD1B"/>
                </a:solidFill>
              </a:rPr>
              <a:t>ley comparativa, el grado inmediato superior y el retiro voluntario, </a:t>
            </a:r>
            <a:r>
              <a:rPr lang="es-ES" dirty="0" smtClean="0">
                <a:solidFill>
                  <a:srgbClr val="EDFD1B"/>
                </a:solidFill>
              </a:rPr>
              <a:t>no son </a:t>
            </a:r>
            <a:r>
              <a:rPr lang="es-ES" dirty="0" smtClean="0">
                <a:solidFill>
                  <a:srgbClr val="EDFD1B"/>
                </a:solidFill>
              </a:rPr>
              <a:t>incluidos, </a:t>
            </a:r>
            <a:r>
              <a:rPr lang="es-ES" dirty="0" smtClean="0">
                <a:solidFill>
                  <a:srgbClr val="EDFD1B"/>
                </a:solidFill>
              </a:rPr>
              <a:t>en ninguna de las franjas de la transición y desaparecen para todos los afectados. </a:t>
            </a:r>
            <a:r>
              <a:rPr lang="es-ES" dirty="0" smtClean="0">
                <a:solidFill>
                  <a:srgbClr val="EDFD1B"/>
                </a:solidFill>
              </a:rPr>
              <a:t/>
            </a:r>
            <a:br>
              <a:rPr lang="es-ES" dirty="0" smtClean="0">
                <a:solidFill>
                  <a:srgbClr val="EDFD1B"/>
                </a:solidFill>
              </a:rPr>
            </a:br>
            <a:r>
              <a:rPr lang="es-ES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s-ES" dirty="0" smtClean="0">
                <a:solidFill>
                  <a:srgbClr val="EDFD1B"/>
                </a:solidFill>
              </a:rPr>
              <a:t>Se debe considerar que la </a:t>
            </a:r>
            <a:r>
              <a:rPr lang="es-ES" b="1" dirty="0" smtClean="0">
                <a:solidFill>
                  <a:srgbClr val="EDFD1B"/>
                </a:solidFill>
              </a:rPr>
              <a:t>bonificación de servicios genérica establecida</a:t>
            </a:r>
            <a:r>
              <a:rPr lang="es-ES" dirty="0" smtClean="0">
                <a:solidFill>
                  <a:srgbClr val="EDFD1B"/>
                </a:solidFill>
              </a:rPr>
              <a:t>, se les  aplicará a partir de que entre en vigencia  el proyecto .</a:t>
            </a:r>
          </a:p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rgbClr val="EDFD1B"/>
                </a:solidFill>
              </a:rPr>
              <a:t> </a:t>
            </a:r>
            <a:r>
              <a:rPr lang="es-ES" dirty="0" smtClean="0">
                <a:solidFill>
                  <a:srgbClr val="EDFD1B"/>
                </a:solidFill>
              </a:rPr>
              <a:t>      </a:t>
            </a:r>
            <a:r>
              <a:rPr lang="es-ES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ES" dirty="0" smtClean="0">
                <a:solidFill>
                  <a:srgbClr val="EDFD1B"/>
                </a:solidFill>
              </a:rPr>
              <a:t>.</a:t>
            </a:r>
            <a:r>
              <a:rPr lang="es-ES" b="1" u="sng" dirty="0" smtClean="0">
                <a:solidFill>
                  <a:srgbClr val="EDFD1B"/>
                </a:solidFill>
              </a:rPr>
              <a:t>Retiro obligatorio para soldados  </a:t>
            </a:r>
          </a:p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rgbClr val="EDFD1B"/>
                </a:solidFill>
              </a:rPr>
              <a:t>       H</a:t>
            </a:r>
            <a:r>
              <a:rPr lang="es-UY" dirty="0" smtClean="0">
                <a:solidFill>
                  <a:srgbClr val="EDFD1B"/>
                </a:solidFill>
              </a:rPr>
              <a:t>asta </a:t>
            </a:r>
            <a:r>
              <a:rPr lang="es-UY" dirty="0" smtClean="0">
                <a:solidFill>
                  <a:srgbClr val="EDFD1B"/>
                </a:solidFill>
              </a:rPr>
              <a:t>14 años de servicios </a:t>
            </a:r>
            <a:r>
              <a:rPr lang="es-UY" dirty="0" smtClean="0">
                <a:solidFill>
                  <a:srgbClr val="EDFD1B"/>
                </a:solidFill>
              </a:rPr>
              <a:t>efectivos, si </a:t>
            </a:r>
            <a:r>
              <a:rPr lang="es-UY" dirty="0" smtClean="0">
                <a:solidFill>
                  <a:srgbClr val="EDFD1B"/>
                </a:solidFill>
              </a:rPr>
              <a:t>ingresaron con </a:t>
            </a:r>
            <a:r>
              <a:rPr lang="es-UY" b="1" dirty="0" smtClean="0">
                <a:solidFill>
                  <a:srgbClr val="EDFD1B"/>
                </a:solidFill>
              </a:rPr>
              <a:t>28 años, </a:t>
            </a:r>
            <a:r>
              <a:rPr lang="es-UY" b="1" dirty="0" smtClean="0">
                <a:solidFill>
                  <a:srgbClr val="EDFD1B"/>
                </a:solidFill>
              </a:rPr>
              <a:t>7 meses </a:t>
            </a:r>
            <a:r>
              <a:rPr lang="es-UY" b="1" dirty="0" smtClean="0">
                <a:solidFill>
                  <a:srgbClr val="EDFD1B"/>
                </a:solidFill>
              </a:rPr>
              <a:t>y 14 días de </a:t>
            </a:r>
            <a:endParaRPr lang="es-UY" b="1" dirty="0" smtClean="0">
              <a:solidFill>
                <a:srgbClr val="EDFD1B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</a:rPr>
              <a:t>      edad </a:t>
            </a:r>
            <a:r>
              <a:rPr lang="es-UY" b="1" dirty="0" smtClean="0">
                <a:solidFill>
                  <a:srgbClr val="EDFD1B"/>
                </a:solidFill>
              </a:rPr>
              <a:t>real o </a:t>
            </a:r>
            <a:r>
              <a:rPr lang="es-UY" b="1" dirty="0" smtClean="0">
                <a:solidFill>
                  <a:srgbClr val="EDFD1B"/>
                </a:solidFill>
              </a:rPr>
              <a:t>más</a:t>
            </a:r>
            <a:r>
              <a:rPr lang="es-UY" dirty="0" smtClean="0">
                <a:solidFill>
                  <a:srgbClr val="EDFD1B"/>
                </a:solidFill>
              </a:rPr>
              <a:t>, pasan a r</a:t>
            </a:r>
            <a:r>
              <a:rPr lang="es-UY" dirty="0" smtClean="0">
                <a:solidFill>
                  <a:srgbClr val="EDFD1B"/>
                </a:solidFill>
              </a:rPr>
              <a:t>etiro </a:t>
            </a:r>
            <a:r>
              <a:rPr lang="es-UY" dirty="0" smtClean="0">
                <a:solidFill>
                  <a:srgbClr val="EDFD1B"/>
                </a:solidFill>
              </a:rPr>
              <a:t>obligatorio al cumplir </a:t>
            </a:r>
            <a:r>
              <a:rPr lang="es-UY" dirty="0" smtClean="0">
                <a:solidFill>
                  <a:srgbClr val="EDFD1B"/>
                </a:solidFill>
              </a:rPr>
              <a:t>46 años de edad </a:t>
            </a:r>
            <a:r>
              <a:rPr lang="es-UY" dirty="0" smtClean="0">
                <a:solidFill>
                  <a:srgbClr val="EDFD1B"/>
                </a:solidFill>
              </a:rPr>
              <a:t>y 7 meses </a:t>
            </a:r>
            <a:r>
              <a:rPr lang="es-UY" b="1" u="sng" dirty="0" smtClean="0">
                <a:solidFill>
                  <a:srgbClr val="EDFD1B"/>
                </a:solidFill>
              </a:rPr>
              <a:t>sin </a:t>
            </a:r>
            <a:endParaRPr lang="es-UY" b="1" u="sng" dirty="0" smtClean="0">
              <a:solidFill>
                <a:srgbClr val="EDFD1B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</a:rPr>
              <a:t>       </a:t>
            </a:r>
            <a:r>
              <a:rPr lang="es-UY" b="1" u="sng" dirty="0" smtClean="0">
                <a:solidFill>
                  <a:srgbClr val="EDFD1B"/>
                </a:solidFill>
              </a:rPr>
              <a:t>haber </a:t>
            </a:r>
            <a:r>
              <a:rPr lang="es-UY" b="1" u="sng" dirty="0" smtClean="0">
                <a:solidFill>
                  <a:srgbClr val="EDFD1B"/>
                </a:solidFill>
              </a:rPr>
              <a:t>de retiro</a:t>
            </a:r>
            <a:r>
              <a:rPr lang="es-UY" b="1" dirty="0" smtClean="0">
                <a:solidFill>
                  <a:srgbClr val="EDFD1B"/>
                </a:solidFill>
              </a:rPr>
              <a:t>.</a:t>
            </a:r>
            <a:endParaRPr lang="es-UY" dirty="0" smtClean="0">
              <a:solidFill>
                <a:srgbClr val="EDFD1B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UY" dirty="0" smtClean="0"/>
              <a:t> </a:t>
            </a:r>
            <a:r>
              <a:rPr lang="es-UY" dirty="0" smtClean="0"/>
              <a:t>       </a:t>
            </a:r>
            <a:r>
              <a:rPr lang="es-UY" dirty="0" smtClean="0">
                <a:solidFill>
                  <a:srgbClr val="EDFD1B"/>
                </a:solidFill>
              </a:rPr>
              <a:t>Hasta </a:t>
            </a:r>
            <a:r>
              <a:rPr lang="es-UY" dirty="0" smtClean="0">
                <a:solidFill>
                  <a:srgbClr val="EDFD1B"/>
                </a:solidFill>
              </a:rPr>
              <a:t>13 años de servicios </a:t>
            </a:r>
            <a:r>
              <a:rPr lang="es-UY" dirty="0" smtClean="0">
                <a:solidFill>
                  <a:srgbClr val="EDFD1B"/>
                </a:solidFill>
              </a:rPr>
              <a:t>efectivos,  si </a:t>
            </a:r>
            <a:r>
              <a:rPr lang="es-UY" dirty="0" smtClean="0">
                <a:solidFill>
                  <a:srgbClr val="EDFD1B"/>
                </a:solidFill>
              </a:rPr>
              <a:t>ingresaron con </a:t>
            </a:r>
            <a:r>
              <a:rPr lang="es-UY" b="1" u="sng" dirty="0" smtClean="0">
                <a:solidFill>
                  <a:srgbClr val="EDFD1B"/>
                </a:solidFill>
              </a:rPr>
              <a:t>29 años, </a:t>
            </a:r>
            <a:r>
              <a:rPr lang="es-UY" b="1" u="sng" dirty="0" smtClean="0">
                <a:solidFill>
                  <a:srgbClr val="EDFD1B"/>
                </a:solidFill>
              </a:rPr>
              <a:t>4  m</a:t>
            </a:r>
            <a:r>
              <a:rPr lang="es-UY" b="1" dirty="0" smtClean="0">
                <a:solidFill>
                  <a:srgbClr val="EDFD1B"/>
                </a:solidFill>
              </a:rPr>
              <a:t>eses </a:t>
            </a:r>
            <a:r>
              <a:rPr lang="es-UY" b="1" dirty="0" smtClean="0">
                <a:solidFill>
                  <a:srgbClr val="EDFD1B"/>
                </a:solidFill>
              </a:rPr>
              <a:t>y 21 días de </a:t>
            </a:r>
            <a:endParaRPr lang="es-UY" b="1" dirty="0" smtClean="0">
              <a:solidFill>
                <a:srgbClr val="EDFD1B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</a:rPr>
              <a:t>        edad </a:t>
            </a:r>
            <a:r>
              <a:rPr lang="es-UY" b="1" dirty="0" smtClean="0">
                <a:solidFill>
                  <a:srgbClr val="EDFD1B"/>
                </a:solidFill>
              </a:rPr>
              <a:t>real </a:t>
            </a:r>
            <a:r>
              <a:rPr lang="es-UY" b="1" dirty="0" smtClean="0">
                <a:solidFill>
                  <a:srgbClr val="EDFD1B"/>
                </a:solidFill>
              </a:rPr>
              <a:t> o  </a:t>
            </a:r>
            <a:r>
              <a:rPr lang="es-UY" b="1" dirty="0" smtClean="0">
                <a:solidFill>
                  <a:srgbClr val="EDFD1B"/>
                </a:solidFill>
              </a:rPr>
              <a:t>más</a:t>
            </a:r>
            <a:r>
              <a:rPr lang="es-UY" u="sng" dirty="0" smtClean="0">
                <a:solidFill>
                  <a:srgbClr val="EDFD1B"/>
                </a:solidFill>
              </a:rPr>
              <a:t>,</a:t>
            </a:r>
            <a:r>
              <a:rPr lang="es-UY" dirty="0" smtClean="0">
                <a:solidFill>
                  <a:srgbClr val="EDFD1B"/>
                </a:solidFill>
              </a:rPr>
              <a:t> pasan a </a:t>
            </a:r>
            <a:r>
              <a:rPr lang="es-UY" dirty="0" smtClean="0">
                <a:solidFill>
                  <a:srgbClr val="EDFD1B"/>
                </a:solidFill>
              </a:rPr>
              <a:t> retiro </a:t>
            </a:r>
            <a:r>
              <a:rPr lang="es-UY" dirty="0" smtClean="0">
                <a:solidFill>
                  <a:srgbClr val="EDFD1B"/>
                </a:solidFill>
              </a:rPr>
              <a:t>obligatorio al cumplir 46 años de </a:t>
            </a:r>
            <a:r>
              <a:rPr lang="es-UY" dirty="0" smtClean="0">
                <a:solidFill>
                  <a:srgbClr val="EDFD1B"/>
                </a:solidFill>
              </a:rPr>
              <a:t> edad </a:t>
            </a:r>
            <a:r>
              <a:rPr lang="es-UY" dirty="0" smtClean="0">
                <a:solidFill>
                  <a:srgbClr val="EDFD1B"/>
                </a:solidFill>
              </a:rPr>
              <a:t>y 10 meses </a:t>
            </a:r>
            <a:endParaRPr lang="es-UY" dirty="0" smtClean="0">
              <a:solidFill>
                <a:srgbClr val="EDFD1B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</a:rPr>
              <a:t>      </a:t>
            </a:r>
            <a:r>
              <a:rPr lang="es-UY" b="1" u="sng" dirty="0" smtClean="0">
                <a:solidFill>
                  <a:srgbClr val="EDFD1B"/>
                </a:solidFill>
              </a:rPr>
              <a:t> sin </a:t>
            </a:r>
            <a:r>
              <a:rPr lang="es-UY" b="1" u="sng" dirty="0" smtClean="0">
                <a:solidFill>
                  <a:srgbClr val="EDFD1B"/>
                </a:solidFill>
              </a:rPr>
              <a:t>haber de retiro.</a:t>
            </a:r>
            <a:endParaRPr lang="es-UY" dirty="0" smtClean="0">
              <a:solidFill>
                <a:srgbClr val="EDFD1B"/>
              </a:solidFill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s-ES" sz="1600" dirty="0" smtClean="0">
              <a:solidFill>
                <a:srgbClr val="EDFD1B"/>
              </a:solidFill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kumimoji="0" lang="es-ES" sz="1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s-ES" sz="1600" b="1" dirty="0" smtClean="0">
              <a:solidFill>
                <a:srgbClr val="FFFF00"/>
              </a:solidFill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s-UY" sz="1400" b="1" dirty="0" smtClean="0">
              <a:solidFill>
                <a:srgbClr val="FFC000"/>
              </a:solidFill>
            </a:endParaRPr>
          </a:p>
          <a:p>
            <a:pPr marL="603250" marR="0" lvl="2" indent="-255588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tabLst/>
              <a:defRPr/>
            </a:pPr>
            <a:endParaRPr kumimoji="0" lang="es-UY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81947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rgbClr val="FFFF00"/>
                </a:solidFill>
                <a:latin typeface="+mn-lt"/>
              </a:rPr>
              <a:t>RÉGIMEN DE TRANSICIÓN </a:t>
            </a:r>
            <a:endParaRPr lang="es-UY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7854696" cy="5256584"/>
          </a:xfrm>
        </p:spPr>
        <p:txBody>
          <a:bodyPr>
            <a:noAutofit/>
          </a:bodyPr>
          <a:lstStyle/>
          <a:p>
            <a:pPr lvl="0"/>
            <a:r>
              <a:rPr lang="es-ES" sz="1400" b="1" dirty="0">
                <a:solidFill>
                  <a:srgbClr val="FFFF00"/>
                </a:solidFill>
              </a:rPr>
              <a:t> </a:t>
            </a:r>
            <a:endParaRPr lang="es-UY" sz="1400" b="1" dirty="0">
              <a:solidFill>
                <a:srgbClr val="FFFF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UY" sz="1700" b="1" dirty="0">
              <a:solidFill>
                <a:srgbClr val="FF0000"/>
              </a:solidFill>
            </a:endParaRPr>
          </a:p>
        </p:txBody>
      </p:sp>
      <p:sp>
        <p:nvSpPr>
          <p:cNvPr id="11" name="Marcador de contenido 1"/>
          <p:cNvSpPr txBox="1">
            <a:spLocks/>
          </p:cNvSpPr>
          <p:nvPr/>
        </p:nvSpPr>
        <p:spPr>
          <a:xfrm>
            <a:off x="323528" y="1124744"/>
            <a:ext cx="8568952" cy="6048672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>
              <a:lnSpc>
                <a:spcPct val="150000"/>
              </a:lnSpc>
            </a:pPr>
            <a:r>
              <a:rPr lang="es-ES" sz="1600" dirty="0" smtClean="0"/>
              <a:t> </a:t>
            </a:r>
            <a:r>
              <a:rPr lang="es-ES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UY" b="1" dirty="0" smtClean="0">
                <a:solidFill>
                  <a:srgbClr val="EDFD1B"/>
                </a:solidFill>
              </a:rPr>
              <a:t>Ninguno </a:t>
            </a:r>
            <a:r>
              <a:rPr lang="es-UY" b="1" dirty="0" smtClean="0">
                <a:solidFill>
                  <a:srgbClr val="EDFD1B"/>
                </a:solidFill>
              </a:rPr>
              <a:t>de los soldados y cabos comprendidos, sin importar la edad, en el </a:t>
            </a:r>
            <a:endParaRPr lang="es-UY" b="1" dirty="0" smtClean="0">
              <a:solidFill>
                <a:srgbClr val="EDFD1B"/>
              </a:solidFill>
            </a:endParaRP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</a:rPr>
              <a:t>  período </a:t>
            </a:r>
            <a:r>
              <a:rPr lang="es-UY" b="1" dirty="0" smtClean="0">
                <a:solidFill>
                  <a:srgbClr val="EDFD1B"/>
                </a:solidFill>
              </a:rPr>
              <a:t>de transición tiene derecho a retiro voluntario, por no llegar a </a:t>
            </a:r>
            <a:endParaRPr lang="es-UY" b="1" dirty="0" smtClean="0">
              <a:solidFill>
                <a:srgbClr val="EDFD1B"/>
              </a:solidFill>
            </a:endParaRP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</a:rPr>
              <a:t> computar </a:t>
            </a:r>
            <a:r>
              <a:rPr lang="es-UY" b="1" dirty="0" smtClean="0">
                <a:solidFill>
                  <a:srgbClr val="EDFD1B"/>
                </a:solidFill>
              </a:rPr>
              <a:t>la edad (60) y los  años (30) de servicios requeridos.</a:t>
            </a: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es-UY" b="1" dirty="0" smtClean="0">
                <a:solidFill>
                  <a:srgbClr val="EDFD1B"/>
                </a:solidFill>
              </a:rPr>
              <a:t>Los </a:t>
            </a:r>
            <a:r>
              <a:rPr lang="es-UY" b="1" dirty="0" smtClean="0">
                <a:solidFill>
                  <a:srgbClr val="EDFD1B"/>
                </a:solidFill>
              </a:rPr>
              <a:t>soldados especialistas que </a:t>
            </a:r>
            <a:r>
              <a:rPr lang="es-UY" b="1" dirty="0" smtClean="0">
                <a:solidFill>
                  <a:srgbClr val="EDFD1B"/>
                </a:solidFill>
              </a:rPr>
              <a:t>ingresaron con </a:t>
            </a:r>
            <a:r>
              <a:rPr lang="es-UY" b="1" dirty="0" smtClean="0">
                <a:solidFill>
                  <a:srgbClr val="EDFD1B"/>
                </a:solidFill>
              </a:rPr>
              <a:t>edades superiores a los 33 años, </a:t>
            </a:r>
            <a:r>
              <a:rPr lang="es-UY" b="1" dirty="0" smtClean="0">
                <a:solidFill>
                  <a:srgbClr val="EDFD1B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</a:rPr>
              <a:t>  quedan </a:t>
            </a:r>
            <a:r>
              <a:rPr lang="es-UY" b="1" dirty="0" smtClean="0">
                <a:solidFill>
                  <a:srgbClr val="EDFD1B"/>
                </a:solidFill>
              </a:rPr>
              <a:t>sin derecho a retiro obligatorio o voluntario</a:t>
            </a:r>
            <a:r>
              <a:rPr lang="es-UY" b="1" dirty="0" smtClean="0">
                <a:solidFill>
                  <a:srgbClr val="EDFD1B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s-UY" b="1" dirty="0" smtClean="0">
                <a:solidFill>
                  <a:srgbClr val="EDFD1B"/>
                </a:solidFill>
              </a:rPr>
              <a:t>.</a:t>
            </a:r>
            <a:r>
              <a:rPr lang="es-ES" dirty="0" smtClean="0"/>
              <a:t> </a:t>
            </a:r>
            <a:r>
              <a:rPr lang="es-ES" b="1" dirty="0" smtClean="0">
                <a:solidFill>
                  <a:srgbClr val="EDFD1B"/>
                </a:solidFill>
              </a:rPr>
              <a:t>Las situaciones </a:t>
            </a:r>
            <a:r>
              <a:rPr lang="es-ES" b="1" dirty="0" smtClean="0">
                <a:solidFill>
                  <a:srgbClr val="EDFD1B"/>
                </a:solidFill>
              </a:rPr>
              <a:t>de afectación de derechos adquiridos, dentro </a:t>
            </a:r>
            <a:r>
              <a:rPr lang="es-ES" b="1" dirty="0" smtClean="0">
                <a:solidFill>
                  <a:srgbClr val="EDFD1B"/>
                </a:solidFill>
              </a:rPr>
              <a:t>del Régimen </a:t>
            </a:r>
            <a:r>
              <a:rPr lang="es-ES" b="1" dirty="0" smtClean="0">
                <a:solidFill>
                  <a:srgbClr val="EDFD1B"/>
                </a:solidFill>
              </a:rPr>
              <a:t>de </a:t>
            </a:r>
            <a:r>
              <a:rPr lang="es-ES" b="1" dirty="0" smtClean="0">
                <a:solidFill>
                  <a:srgbClr val="EDFD1B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rgbClr val="EDFD1B"/>
                </a:solidFill>
              </a:rPr>
              <a:t> </a:t>
            </a:r>
            <a:r>
              <a:rPr lang="es-ES" b="1" dirty="0" smtClean="0">
                <a:solidFill>
                  <a:srgbClr val="EDFD1B"/>
                </a:solidFill>
              </a:rPr>
              <a:t>   Transición</a:t>
            </a:r>
            <a:r>
              <a:rPr lang="es-ES" b="1" dirty="0" smtClean="0">
                <a:solidFill>
                  <a:srgbClr val="EDFD1B"/>
                </a:solidFill>
              </a:rPr>
              <a:t>, </a:t>
            </a:r>
            <a:r>
              <a:rPr lang="es-ES" b="1" dirty="0" smtClean="0">
                <a:solidFill>
                  <a:srgbClr val="EDFD1B"/>
                </a:solidFill>
              </a:rPr>
              <a:t>podrían </a:t>
            </a:r>
            <a:r>
              <a:rPr lang="es-ES" b="1" dirty="0" smtClean="0">
                <a:solidFill>
                  <a:srgbClr val="EDFD1B"/>
                </a:solidFill>
              </a:rPr>
              <a:t>generar la presentación de  recursos de </a:t>
            </a:r>
            <a:r>
              <a:rPr lang="es-ES" b="1" dirty="0" smtClean="0">
                <a:solidFill>
                  <a:srgbClr val="EDFD1B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rgbClr val="EDFD1B"/>
                </a:solidFill>
              </a:rPr>
              <a:t> </a:t>
            </a:r>
            <a:r>
              <a:rPr lang="es-ES" b="1" dirty="0" smtClean="0">
                <a:solidFill>
                  <a:srgbClr val="EDFD1B"/>
                </a:solidFill>
              </a:rPr>
              <a:t>   inconstitucionalidad</a:t>
            </a:r>
            <a:r>
              <a:rPr lang="es-ES" b="1" dirty="0" smtClean="0">
                <a:solidFill>
                  <a:srgbClr val="EDFD1B"/>
                </a:solidFill>
              </a:rPr>
              <a:t>.</a:t>
            </a:r>
            <a:endParaRPr lang="es-UY" b="1" dirty="0" smtClean="0">
              <a:solidFill>
                <a:srgbClr val="EDFD1B"/>
              </a:solidFill>
            </a:endParaRPr>
          </a:p>
          <a:p>
            <a:pPr marL="365125" lvl="1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s-ES" dirty="0" smtClean="0">
              <a:solidFill>
                <a:srgbClr val="EDFD1B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rgbClr val="EDFD1B"/>
                </a:solidFill>
              </a:rPr>
              <a:t> </a:t>
            </a:r>
            <a:r>
              <a:rPr lang="es-ES" dirty="0" smtClean="0">
                <a:solidFill>
                  <a:srgbClr val="EDFD1B"/>
                </a:solidFill>
              </a:rPr>
              <a:t>      </a:t>
            </a:r>
            <a:endParaRPr lang="es-ES" sz="1600" dirty="0" smtClean="0">
              <a:solidFill>
                <a:srgbClr val="EDFD1B"/>
              </a:solidFill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kumimoji="0" lang="es-ES" sz="1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s-ES" sz="1600" b="1" dirty="0" smtClean="0">
              <a:solidFill>
                <a:srgbClr val="FFFF00"/>
              </a:solidFill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s-UY" sz="1400" b="1" dirty="0" smtClean="0">
              <a:solidFill>
                <a:srgbClr val="FFC000"/>
              </a:solidFill>
            </a:endParaRPr>
          </a:p>
          <a:p>
            <a:pPr marL="603250" marR="0" lvl="2" indent="-255588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tabLst/>
              <a:defRPr/>
            </a:pPr>
            <a:endParaRPr kumimoji="0" lang="es-UY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819472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rgbClr val="FFFF00"/>
                </a:solidFill>
                <a:latin typeface="+mn-lt"/>
              </a:rPr>
              <a:t>LEYES COMPARATIVAS </a:t>
            </a:r>
            <a:endParaRPr lang="es-UY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7422976" cy="4248472"/>
          </a:xfrm>
        </p:spPr>
        <p:txBody>
          <a:bodyPr>
            <a:noAutofit/>
          </a:bodyPr>
          <a:lstStyle/>
          <a:p>
            <a:pPr lvl="0"/>
            <a:r>
              <a:rPr lang="es-ES" sz="1400" b="1" dirty="0">
                <a:solidFill>
                  <a:srgbClr val="FFFF00"/>
                </a:solidFill>
              </a:rPr>
              <a:t> </a:t>
            </a:r>
            <a:endParaRPr lang="es-UY" sz="1400" b="1" dirty="0">
              <a:solidFill>
                <a:srgbClr val="FFFF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ES" sz="1700" b="1" dirty="0" smtClean="0">
              <a:solidFill>
                <a:srgbClr val="FF0000"/>
              </a:solidFill>
            </a:endParaRPr>
          </a:p>
          <a:p>
            <a:pPr lvl="1" algn="l"/>
            <a:endParaRPr lang="es-UY" sz="1700" b="1" dirty="0">
              <a:solidFill>
                <a:srgbClr val="FF0000"/>
              </a:solidFill>
            </a:endParaRPr>
          </a:p>
        </p:txBody>
      </p:sp>
      <p:sp>
        <p:nvSpPr>
          <p:cNvPr id="11" name="Marcador de contenido 1"/>
          <p:cNvSpPr txBox="1">
            <a:spLocks/>
          </p:cNvSpPr>
          <p:nvPr/>
        </p:nvSpPr>
        <p:spPr>
          <a:xfrm>
            <a:off x="2771800" y="1484784"/>
            <a:ext cx="8568952" cy="6048672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>
              <a:lnSpc>
                <a:spcPct val="150000"/>
              </a:lnSpc>
            </a:pPr>
            <a:r>
              <a:rPr lang="es-ES" sz="1600" dirty="0" smtClean="0"/>
              <a:t> </a:t>
            </a:r>
            <a:r>
              <a:rPr lang="es-ES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1. Ley 16.629  Nov. 1994 </a:t>
            </a:r>
            <a:endParaRPr lang="es-UY" b="1" dirty="0" smtClean="0">
              <a:solidFill>
                <a:srgbClr val="EDFD1B"/>
              </a:solidFill>
            </a:endParaRP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UY" b="1" dirty="0" smtClean="0">
                <a:solidFill>
                  <a:srgbClr val="EDFD1B"/>
                </a:solidFill>
              </a:rPr>
              <a:t>. </a:t>
            </a: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Ley 16.674  Dic.1994</a:t>
            </a:r>
            <a:endParaRPr lang="es-UY" b="1" dirty="0" smtClean="0">
              <a:solidFill>
                <a:srgbClr val="EDFD1B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 3. Ley 17.057  Dic.1998 </a:t>
            </a: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 4. Ley 17.296  Dic.1998</a:t>
            </a: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5. Ley 19.008  Nov. 2012</a:t>
            </a: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6. Ley 19.139  Oct. 2013</a:t>
            </a: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7. Ley 19.156  Oct. 2013 </a:t>
            </a:r>
            <a:r>
              <a:rPr lang="es-UY" b="1" dirty="0" smtClean="0">
                <a:solidFill>
                  <a:srgbClr val="EDFD1B"/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</a:rPr>
              <a:t>  </a:t>
            </a:r>
            <a:endParaRPr lang="es-ES" dirty="0" smtClean="0">
              <a:solidFill>
                <a:srgbClr val="EDFD1B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rgbClr val="EDFD1B"/>
                </a:solidFill>
              </a:rPr>
              <a:t> </a:t>
            </a:r>
            <a:r>
              <a:rPr lang="es-ES" dirty="0" smtClean="0">
                <a:solidFill>
                  <a:srgbClr val="EDFD1B"/>
                </a:solidFill>
              </a:rPr>
              <a:t>      </a:t>
            </a:r>
            <a:endParaRPr lang="es-ES" sz="1600" dirty="0" smtClean="0">
              <a:solidFill>
                <a:srgbClr val="EDFD1B"/>
              </a:solidFill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kumimoji="0" lang="es-ES" sz="1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s-ES" sz="1600" b="1" dirty="0" smtClean="0">
              <a:solidFill>
                <a:srgbClr val="FFFF00"/>
              </a:solidFill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s-UY" sz="1400" b="1" dirty="0" smtClean="0">
              <a:solidFill>
                <a:srgbClr val="FFC000"/>
              </a:solidFill>
            </a:endParaRPr>
          </a:p>
          <a:p>
            <a:pPr marL="603250" marR="0" lvl="2" indent="-255588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tabLst/>
              <a:defRPr/>
            </a:pPr>
            <a:endParaRPr kumimoji="0" lang="es-UY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6 Título"/>
          <p:cNvSpPr txBox="1">
            <a:spLocks/>
          </p:cNvSpPr>
          <p:nvPr/>
        </p:nvSpPr>
        <p:spPr>
          <a:xfrm>
            <a:off x="467544" y="3544416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LEY</a:t>
            </a:r>
            <a:r>
              <a:rPr kumimoji="0" lang="es-E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s-E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16.333 </a:t>
            </a:r>
            <a:r>
              <a:rPr kumimoji="0" lang="es-E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ea typeface="+mj-ea"/>
                <a:cs typeface="Arial" pitchFamily="34" charset="0"/>
              </a:rPr>
              <a:t>DIC</a:t>
            </a:r>
            <a:r>
              <a:rPr kumimoji="0" lang="es-E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1992</a:t>
            </a:r>
            <a:endParaRPr kumimoji="0" lang="es-UY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>
    <p:blinds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56004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FFFF00"/>
                </a:solidFill>
                <a:latin typeface="+mn-lt"/>
              </a:rPr>
              <a:t>AÑOS  DE SERVICIO MÍNIMOS PARA EL RETIRO </a:t>
            </a:r>
            <a:endParaRPr lang="es-UY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533400" y="1052736"/>
            <a:ext cx="7854696" cy="5256584"/>
          </a:xfrm>
        </p:spPr>
        <p:txBody>
          <a:bodyPr>
            <a:noAutofit/>
          </a:bodyPr>
          <a:lstStyle/>
          <a:p>
            <a:pPr lvl="0"/>
            <a:endParaRPr lang="es-UY" sz="1400" b="1" dirty="0" smtClean="0">
              <a:solidFill>
                <a:srgbClr val="FFFF00"/>
              </a:solidFill>
            </a:endParaRPr>
          </a:p>
          <a:p>
            <a:pPr lvl="1" algn="l"/>
            <a:endParaRPr lang="es-UY" sz="1700" b="1" dirty="0">
              <a:solidFill>
                <a:srgbClr val="FF0000"/>
              </a:solidFill>
            </a:endParaRPr>
          </a:p>
        </p:txBody>
      </p:sp>
      <p:sp>
        <p:nvSpPr>
          <p:cNvPr id="11" name="Marcador de contenido 1"/>
          <p:cNvSpPr txBox="1">
            <a:spLocks/>
          </p:cNvSpPr>
          <p:nvPr/>
        </p:nvSpPr>
        <p:spPr>
          <a:xfrm>
            <a:off x="323528" y="1556792"/>
            <a:ext cx="8568952" cy="6048672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r>
              <a:rPr lang="es-ES" sz="1600" dirty="0" smtClean="0"/>
              <a:t> </a:t>
            </a:r>
            <a:r>
              <a:rPr lang="es-ES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ES" b="1" dirty="0" smtClean="0">
                <a:solidFill>
                  <a:srgbClr val="EDFD1B"/>
                </a:solidFill>
                <a:cs typeface="Arial" pitchFamily="34" charset="0"/>
              </a:rPr>
              <a:t>. El  artículo 8° del Proyecto de Ley establece </a:t>
            </a:r>
            <a:r>
              <a:rPr lang="es-UY" b="1" dirty="0" smtClean="0">
                <a:solidFill>
                  <a:srgbClr val="EDFD1B"/>
                </a:solidFill>
              </a:rPr>
              <a:t>para </a:t>
            </a:r>
            <a:r>
              <a:rPr lang="es-UY" b="1" dirty="0" smtClean="0">
                <a:solidFill>
                  <a:srgbClr val="EDFD1B"/>
                </a:solidFill>
              </a:rPr>
              <a:t>configurar </a:t>
            </a:r>
            <a:r>
              <a:rPr lang="es-UY" b="1" dirty="0" smtClean="0">
                <a:solidFill>
                  <a:srgbClr val="EDFD1B"/>
                </a:solidFill>
              </a:rPr>
              <a:t>la causal  de </a:t>
            </a:r>
          </a:p>
          <a:p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</a:rPr>
              <a:t>     retiro obligatorio, un </a:t>
            </a:r>
            <a:r>
              <a:rPr lang="es-UY" b="1" dirty="0" smtClean="0">
                <a:solidFill>
                  <a:srgbClr val="EDFD1B"/>
                </a:solidFill>
              </a:rPr>
              <a:t>mínimo de </a:t>
            </a: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es-UY" b="1" dirty="0" smtClean="0">
                <a:solidFill>
                  <a:srgbClr val="EDFD1B"/>
                </a:solidFill>
              </a:rPr>
              <a:t> (veinticinco) </a:t>
            </a:r>
            <a:r>
              <a:rPr lang="es-UY" b="1" dirty="0" smtClean="0">
                <a:solidFill>
                  <a:srgbClr val="EDFD1B"/>
                </a:solidFill>
              </a:rPr>
              <a:t>años de </a:t>
            </a:r>
            <a:r>
              <a:rPr lang="es-UY" b="1" dirty="0" smtClean="0">
                <a:solidFill>
                  <a:srgbClr val="EDFD1B"/>
                </a:solidFill>
              </a:rPr>
              <a:t>servicios militares </a:t>
            </a:r>
            <a:endParaRPr lang="es-UY" b="1" dirty="0" smtClean="0">
              <a:solidFill>
                <a:srgbClr val="EDFD1B"/>
              </a:solidFill>
            </a:endParaRPr>
          </a:p>
          <a:p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</a:rPr>
              <a:t>     efectivos  para el Personal Superior  </a:t>
            </a:r>
            <a:r>
              <a:rPr lang="es-UY" b="1" dirty="0" smtClean="0">
                <a:solidFill>
                  <a:srgbClr val="EDFD1B"/>
                </a:solidFill>
              </a:rPr>
              <a:t>y de </a:t>
            </a: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es-UY" b="1" dirty="0" smtClean="0">
                <a:solidFill>
                  <a:srgbClr val="EDFD1B"/>
                </a:solidFill>
              </a:rPr>
              <a:t> (veintidós) años de servicios </a:t>
            </a:r>
            <a:endParaRPr lang="es-UY" b="1" dirty="0" smtClean="0">
              <a:solidFill>
                <a:srgbClr val="EDFD1B"/>
              </a:solidFill>
            </a:endParaRPr>
          </a:p>
          <a:p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</a:rPr>
              <a:t>     militares efectivos para el Personal Subalterno.  </a:t>
            </a:r>
          </a:p>
          <a:p>
            <a:r>
              <a:rPr lang="es-UY" b="1" dirty="0" smtClean="0">
                <a:solidFill>
                  <a:srgbClr val="EDFD1B"/>
                </a:solidFill>
              </a:rPr>
              <a:t> </a:t>
            </a: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A las  FFAA se puede ingresar desde los 18 años hasta los 30 años  de edad y los   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    especialistas hasta 40 años.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. Estos tiempos exigidos , determinan que aquellos  soldados o similares ,que </a:t>
            </a:r>
            <a:br>
              <a:rPr lang="es-UY" b="1" dirty="0" smtClean="0">
                <a:solidFill>
                  <a:srgbClr val="EDFD1B"/>
                </a:solidFill>
                <a:cs typeface="Arial" pitchFamily="34" charset="0"/>
              </a:rPr>
            </a:b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     hayan ingresado con más de 26 años de edad y tengan menos de 10 años  de 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    servicios, pierdan todo derecho a  un retiro obligatorio . (Tampoco a retiro 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    voluntario como se verá ). 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    Que perspectiva profesional se les ofrece? 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    Se busca  realmente incentivar el retiro obligatorio?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   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   La realidad es que en cuanto este capacitado o si ya lo está ,en cuanto pueda ,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    se va a ir de baja. Con la pérdida de personal formado ,y de todos los recursos 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     destinados  a su capacitación.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</a:t>
            </a:r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    NUNCA SE MANIFESTÓ que los años de servicios se pierden.</a:t>
            </a:r>
          </a:p>
          <a:p>
            <a:r>
              <a:rPr lang="es-UY" b="1" dirty="0" smtClean="0">
                <a:solidFill>
                  <a:srgbClr val="EDFD1B"/>
                </a:solidFill>
                <a:cs typeface="Arial" pitchFamily="34" charset="0"/>
              </a:rPr>
              <a:t> </a:t>
            </a:r>
            <a:endParaRPr lang="es-ES" b="1" dirty="0" smtClean="0">
              <a:solidFill>
                <a:srgbClr val="EDFD1B"/>
              </a:solidFill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es-ES" dirty="0" smtClean="0">
                <a:solidFill>
                  <a:srgbClr val="EDFD1B"/>
                </a:solidFill>
              </a:rPr>
              <a:t> </a:t>
            </a:r>
            <a:r>
              <a:rPr lang="es-ES" dirty="0" smtClean="0">
                <a:solidFill>
                  <a:srgbClr val="EDFD1B"/>
                </a:solidFill>
              </a:rPr>
              <a:t>      </a:t>
            </a: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kumimoji="0" lang="es-ES" sz="1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s-ES" sz="1600" b="1" dirty="0" smtClean="0">
              <a:solidFill>
                <a:srgbClr val="FFFF00"/>
              </a:solidFill>
            </a:endParaRPr>
          </a:p>
          <a:p>
            <a:pPr marL="365125" lvl="1" indent="-25558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es-UY" sz="1400" b="1" dirty="0" smtClean="0">
              <a:solidFill>
                <a:srgbClr val="FFC000"/>
              </a:solidFill>
            </a:endParaRPr>
          </a:p>
          <a:p>
            <a:pPr marL="603250" marR="0" lvl="2" indent="-255588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8000"/>
              <a:tabLst/>
              <a:defRPr/>
            </a:pPr>
            <a:endParaRPr kumimoji="0" lang="es-UY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blinds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387424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BONIFICACIÓN GENERAL</a:t>
            </a:r>
            <a:endParaRPr lang="es-UY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854696" cy="3064304"/>
          </a:xfrm>
        </p:spPr>
        <p:txBody>
          <a:bodyPr>
            <a:noAutofit/>
          </a:bodyPr>
          <a:lstStyle/>
          <a:p>
            <a:pPr lvl="0" algn="l"/>
            <a:r>
              <a:rPr lang="es-ES" sz="2000" b="1" dirty="0" smtClean="0">
                <a:solidFill>
                  <a:srgbClr val="EDFD1B"/>
                </a:solidFill>
              </a:rPr>
              <a:t/>
            </a:r>
            <a:br>
              <a:rPr lang="es-ES" sz="2000" b="1" dirty="0" smtClean="0">
                <a:solidFill>
                  <a:srgbClr val="EDFD1B"/>
                </a:solidFill>
              </a:rPr>
            </a:br>
            <a:r>
              <a:rPr lang="es-ES" sz="2000" dirty="0" smtClean="0">
                <a:solidFill>
                  <a:srgbClr val="EDFD1B"/>
                </a:solidFill>
              </a:rPr>
              <a:t>El proyecto plantea una bonificación general de 6 x 5, la que genera los siguientes efectos negativos</a:t>
            </a:r>
            <a:r>
              <a:rPr lang="es-ES" sz="2000" dirty="0" smtClean="0">
                <a:solidFill>
                  <a:srgbClr val="EDFD1B"/>
                </a:solidFill>
              </a:rPr>
              <a:t>:</a:t>
            </a:r>
          </a:p>
          <a:p>
            <a:pPr lvl="0" algn="l"/>
            <a:endParaRPr lang="es-UY" sz="2000" dirty="0" smtClean="0">
              <a:solidFill>
                <a:srgbClr val="EDFD1B"/>
              </a:solidFill>
            </a:endParaRPr>
          </a:p>
          <a:p>
            <a:pPr lvl="0" algn="l"/>
            <a:r>
              <a:rPr lang="es-ES" sz="2000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s-ES" sz="2000" b="1" dirty="0" smtClean="0">
                <a:solidFill>
                  <a:srgbClr val="EDFD1B"/>
                </a:solidFill>
              </a:rPr>
              <a:t>Perjudica </a:t>
            </a:r>
            <a:r>
              <a:rPr lang="es-ES" sz="2000" b="1" dirty="0" smtClean="0">
                <a:solidFill>
                  <a:srgbClr val="EDFD1B"/>
                </a:solidFill>
              </a:rPr>
              <a:t>a los Clases y Soldados que NUNCA alcanzarán las condiciones (30 años de trabajo y 60 de edad) para configurar causal de Retiro Voluntario.</a:t>
            </a:r>
            <a:endParaRPr lang="es-UY" sz="2000" b="1" dirty="0" smtClean="0">
              <a:solidFill>
                <a:srgbClr val="EDFD1B"/>
              </a:solidFill>
            </a:endParaRPr>
          </a:p>
          <a:p>
            <a:pPr lvl="0" algn="l"/>
            <a:r>
              <a:rPr lang="es-ES" sz="2000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s-ES" sz="2000" b="1" dirty="0" smtClean="0">
                <a:solidFill>
                  <a:srgbClr val="EDFD1B"/>
                </a:solidFill>
              </a:rPr>
              <a:t>Los </a:t>
            </a:r>
            <a:r>
              <a:rPr lang="es-ES" sz="2000" b="1" dirty="0" smtClean="0">
                <a:solidFill>
                  <a:srgbClr val="EDFD1B"/>
                </a:solidFill>
              </a:rPr>
              <a:t>Soldados aún en la mejor condición, si ingresaran con 18 años, NUNCA obtendrán al llegar al retiro obligatorio (48 años) la tasa de reemplazo de 85% prevista en la ley. La mejor tasa de reemplazo que podrían obtener es 76,5%.</a:t>
            </a:r>
            <a:endParaRPr lang="es-UY" sz="2000" b="1" dirty="0" smtClean="0">
              <a:solidFill>
                <a:srgbClr val="EDFD1B"/>
              </a:solidFill>
            </a:endParaRPr>
          </a:p>
          <a:p>
            <a:pPr lvl="0" algn="l"/>
            <a:r>
              <a:rPr lang="es-ES" sz="2000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s-ES" sz="2000" b="1" dirty="0" smtClean="0">
                <a:solidFill>
                  <a:srgbClr val="EDFD1B"/>
                </a:solidFill>
              </a:rPr>
              <a:t>Las </a:t>
            </a:r>
            <a:r>
              <a:rPr lang="es-ES" sz="2000" b="1" dirty="0" smtClean="0">
                <a:solidFill>
                  <a:srgbClr val="EDFD1B"/>
                </a:solidFill>
              </a:rPr>
              <a:t>Tasas de Reemplazo son inferiores a las que se obtienen en actividades al amparo de otros regímenes similares (Por Ejemplo: el personal policial ejecutivo que tiene una bonificación general de 7x5).</a:t>
            </a:r>
            <a:endParaRPr lang="es-UY" sz="2000" b="1" dirty="0" smtClean="0">
              <a:solidFill>
                <a:srgbClr val="EDFD1B"/>
              </a:solidFill>
            </a:endParaRPr>
          </a:p>
          <a:p>
            <a:pPr algn="l"/>
            <a:endParaRPr lang="es-UY" sz="2000" b="1" dirty="0" smtClean="0">
              <a:solidFill>
                <a:srgbClr val="EDFD1B"/>
              </a:solidFill>
            </a:endParaRPr>
          </a:p>
          <a:p>
            <a:pPr algn="l"/>
            <a:endParaRPr lang="es-UY" sz="2000" b="1" dirty="0" smtClean="0">
              <a:solidFill>
                <a:srgbClr val="EDFD1B"/>
              </a:solidFill>
            </a:endParaRPr>
          </a:p>
          <a:p>
            <a:pPr algn="l"/>
            <a:endParaRPr lang="es-UY" sz="2000" b="1" dirty="0">
              <a:solidFill>
                <a:srgbClr val="EDFD1B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891480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BONIFICACIÓN GENERAL</a:t>
            </a:r>
            <a:endParaRPr lang="es-UY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7854696" cy="3064304"/>
          </a:xfrm>
        </p:spPr>
        <p:txBody>
          <a:bodyPr>
            <a:noAutofit/>
          </a:bodyPr>
          <a:lstStyle/>
          <a:p>
            <a:pPr algn="l"/>
            <a:r>
              <a:rPr lang="es-ES" sz="1800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EJEMPLOS </a:t>
            </a:r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RETIROS OBLIGATORIOS: </a:t>
            </a:r>
          </a:p>
          <a:p>
            <a:pPr algn="l"/>
            <a:endParaRPr lang="es-UY" sz="1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Soldado que ingreso con 18 años de edad y se retira por retiro obligatorio por edad (48 años).Computa 30 años simples (máximo que puede un soldado), computa 36 años bonificados </a:t>
            </a:r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Esto </a:t>
            </a:r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determina que el soldado con el tiempo bonificado genérico, no puede alcanzar el 85% establecido como tope. Obtiene el 76,5% (90% X 85%) del promedio de sueldo de los últimos 60 meses. </a:t>
            </a:r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UY" sz="1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 un salario de $19.000 eso genera una pasividad de $</a:t>
            </a:r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14.535</a:t>
            </a:r>
          </a:p>
          <a:p>
            <a:pPr algn="l"/>
            <a:endParaRPr lang="es-UY" sz="1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Soldado que ingrese con 25 años y pase retiro obligatorio por edad a los 48 años, computa 23 años simples, computa 27 años bonificados. Obtiene el 58% (67,5% X 85%) del promedio de sueldo de los últimos 60 meses.</a:t>
            </a:r>
            <a:endParaRPr lang="es-UY" sz="1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 un salario de $19.000 eso genera una pasividad de $</a:t>
            </a:r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11.020</a:t>
            </a:r>
          </a:p>
          <a:p>
            <a:pPr algn="l"/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Cobra una pasividad mínima </a:t>
            </a:r>
            <a:r>
              <a:rPr lang="es-UY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$ 11.255,4</a:t>
            </a:r>
          </a:p>
          <a:p>
            <a:pPr algn="l"/>
            <a:endParaRPr lang="es-UY" sz="1800" b="1" dirty="0" smtClean="0">
              <a:solidFill>
                <a:srgbClr val="EDFD1B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UY" sz="1800" b="1" dirty="0">
              <a:solidFill>
                <a:srgbClr val="EDFD1B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891480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BONIFICACIÓN GENERAL</a:t>
            </a:r>
            <a:endParaRPr lang="es-UY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683568" y="1228792"/>
            <a:ext cx="7854696" cy="3064304"/>
          </a:xfrm>
        </p:spPr>
        <p:txBody>
          <a:bodyPr>
            <a:noAutofit/>
          </a:bodyPr>
          <a:lstStyle/>
          <a:p>
            <a:pPr algn="l"/>
            <a:r>
              <a:rPr lang="es-ES" sz="1800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800" b="1" dirty="0" smtClean="0">
                <a:solidFill>
                  <a:srgbClr val="EDFD1B"/>
                </a:solidFill>
                <a:latin typeface="Arial" pitchFamily="34" charset="0"/>
                <a:cs typeface="Arial" pitchFamily="34" charset="0"/>
              </a:rPr>
            </a:br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EJEMPLOS </a:t>
            </a:r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RETIRO VOLUNTARIO</a:t>
            </a:r>
            <a:endParaRPr lang="es-UY" sz="1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Ejemplo Soldado:</a:t>
            </a:r>
            <a:endParaRPr lang="es-UY" sz="1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Ingresa con 18 años a los 47 años computa 29 años de servicios, computando  52 años de edad fictos (47 +5 años bonificados) y 34 (29+5 años bonificados) años de servicio. NO CUMPLE CON REQUISITO DE 60 AÑOS</a:t>
            </a:r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s-UY" sz="1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Ejemplo Cabo 2° o Cabo 1ª</a:t>
            </a:r>
            <a:endParaRPr lang="es-UY" sz="1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Ingresa con 18 años a los 52 años computa 34 años de servicios, computando  58 años de edad fictos (52 +6 años bonificados) y 40 (34+6 bonificados) años de servicio. NO CUMPLE CON REQUISITO DE 60 AÑOS.</a:t>
            </a:r>
            <a:endParaRPr lang="es-UY" sz="1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endParaRPr lang="es-UY" sz="1800" dirty="0" smtClean="0">
              <a:solidFill>
                <a:srgbClr val="EDFD1B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UY" sz="1800" b="1" dirty="0" smtClean="0">
              <a:solidFill>
                <a:srgbClr val="EDFD1B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UY" sz="1800" b="1" dirty="0" smtClean="0">
              <a:solidFill>
                <a:srgbClr val="EDFD1B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UY" sz="1800" b="1" dirty="0">
              <a:solidFill>
                <a:srgbClr val="EDFD1B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260648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819472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BONIFICACIONES</a:t>
            </a:r>
            <a:endParaRPr lang="es-UY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00336" y="1340768"/>
          <a:ext cx="6096000" cy="427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Servicio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Bonificación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 </a:t>
                      </a:r>
                      <a:r>
                        <a:rPr lang="es-UY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r>
                        <a:rPr lang="es-UY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UY" baseline="0" dirty="0" smtClean="0">
                          <a:latin typeface="+mn-lt"/>
                          <a:cs typeface="Arial" pitchFamily="34" charset="0"/>
                        </a:rPr>
                        <a:t>años reales</a:t>
                      </a:r>
                      <a:endParaRPr lang="es-UY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Policía Ejecutiva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7x5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 42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Docentes</a:t>
                      </a:r>
                      <a:r>
                        <a:rPr lang="es-UY" sz="1600" b="1" baseline="0" dirty="0" smtClean="0"/>
                        <a:t> Enseñanza Primaria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4x3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 40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Pilotos y copilotos</a:t>
                      </a:r>
                      <a:r>
                        <a:rPr lang="es-UY" sz="1600" b="1" baseline="0" dirty="0" smtClean="0"/>
                        <a:t> empresas uruguayas o Band. </a:t>
                      </a:r>
                      <a:r>
                        <a:rPr lang="es-UY" sz="1600" b="1" baseline="0" dirty="0" err="1" smtClean="0"/>
                        <a:t>Nal</a:t>
                      </a:r>
                      <a:r>
                        <a:rPr lang="es-UY" sz="1600" b="1" baseline="0" dirty="0" smtClean="0"/>
                        <a:t>.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7x5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Trabajadores de Pesca (no artesanal)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3x2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/>
                        <a:t>Trabajadores civiles</a:t>
                      </a:r>
                      <a:r>
                        <a:rPr lang="es-UY" sz="1600" b="1" baseline="0" dirty="0" smtClean="0"/>
                        <a:t> Dique Armada</a:t>
                      </a:r>
                      <a:endParaRPr lang="es-UY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b="1" dirty="0" smtClean="0">
                          <a:latin typeface="+mj-lt"/>
                        </a:rPr>
                        <a:t>4x3</a:t>
                      </a:r>
                      <a:endParaRPr lang="es-UY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sz="1600" b="1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s-UY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blinds dir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1340768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FF00"/>
                </a:solidFill>
              </a:rPr>
              <a:t>Se establecen las siguientes edades mínimas de retiro obligatorio, </a:t>
            </a:r>
          </a:p>
          <a:p>
            <a:r>
              <a:rPr lang="es-ES" b="1" dirty="0">
                <a:solidFill>
                  <a:srgbClr val="FFFF00"/>
                </a:solidFill>
              </a:rPr>
              <a:t>manteniéndose vigentes las establecidas para determinados colectivos </a:t>
            </a:r>
          </a:p>
          <a:p>
            <a:r>
              <a:rPr lang="es-ES" b="1" dirty="0">
                <a:solidFill>
                  <a:srgbClr val="FFFF00"/>
                </a:solidFill>
              </a:rPr>
              <a:t>cuando sean </a:t>
            </a:r>
            <a:r>
              <a:rPr lang="es-ES" b="1" u="sng" dirty="0">
                <a:solidFill>
                  <a:srgbClr val="FFFF00"/>
                </a:solidFill>
              </a:rPr>
              <a:t>superiores</a:t>
            </a:r>
            <a:r>
              <a:rPr lang="es-ES" b="1" dirty="0">
                <a:solidFill>
                  <a:srgbClr val="FFFF00"/>
                </a:solidFill>
              </a:rPr>
              <a:t>:</a:t>
            </a:r>
            <a:endParaRPr lang="es-UY" b="1" dirty="0">
              <a:solidFill>
                <a:srgbClr val="FFFF00"/>
              </a:solidFill>
            </a:endParaRPr>
          </a:p>
          <a:p>
            <a:pPr lvl="0" fontAlgn="base"/>
            <a:endParaRPr lang="es-UY" dirty="0">
              <a:solidFill>
                <a:srgbClr val="FFFF00"/>
              </a:solidFill>
            </a:endParaRPr>
          </a:p>
          <a:p>
            <a:pPr lvl="0"/>
            <a:r>
              <a:rPr lang="es-ES" b="1" dirty="0" smtClean="0">
                <a:solidFill>
                  <a:srgbClr val="FFFF00"/>
                </a:solidFill>
              </a:rPr>
              <a:t>Oficiales </a:t>
            </a:r>
            <a:r>
              <a:rPr lang="es-ES" b="1" dirty="0" smtClean="0">
                <a:solidFill>
                  <a:srgbClr val="FFFF00"/>
                </a:solidFill>
              </a:rPr>
              <a:t>Superiores					63 años</a:t>
            </a:r>
            <a:endParaRPr lang="es-UY" b="1" dirty="0" smtClean="0">
              <a:solidFill>
                <a:srgbClr val="FFFF00"/>
              </a:solidFill>
            </a:endParaRPr>
          </a:p>
          <a:p>
            <a:pPr lvl="0"/>
            <a:r>
              <a:rPr lang="es-ES" b="1" dirty="0" smtClean="0">
                <a:solidFill>
                  <a:srgbClr val="FFFF00"/>
                </a:solidFill>
              </a:rPr>
              <a:t>Oficiales Jefes y Subalternos				58 años</a:t>
            </a:r>
            <a:endParaRPr lang="es-UY" b="1" dirty="0" smtClean="0">
              <a:solidFill>
                <a:srgbClr val="FFFF00"/>
              </a:solidFill>
            </a:endParaRPr>
          </a:p>
          <a:p>
            <a:pPr lvl="0"/>
            <a:r>
              <a:rPr lang="es-ES" b="1" dirty="0" smtClean="0">
                <a:solidFill>
                  <a:srgbClr val="FFFF00"/>
                </a:solidFill>
              </a:rPr>
              <a:t>Suboficiales Mayores					57 años</a:t>
            </a:r>
            <a:endParaRPr lang="es-UY" b="1" dirty="0" smtClean="0">
              <a:solidFill>
                <a:srgbClr val="FFFF00"/>
              </a:solidFill>
            </a:endParaRPr>
          </a:p>
          <a:p>
            <a:pPr lvl="0"/>
            <a:r>
              <a:rPr lang="es-ES" b="1" dirty="0" smtClean="0">
                <a:solidFill>
                  <a:srgbClr val="FFFF00"/>
                </a:solidFill>
              </a:rPr>
              <a:t>Sargentos primeros y Sargentos (y equivalentes)	</a:t>
            </a:r>
            <a:r>
              <a:rPr lang="es-ES" b="1" dirty="0" smtClean="0">
                <a:solidFill>
                  <a:srgbClr val="FFFF00"/>
                </a:solidFill>
              </a:rPr>
              <a:t>	55 </a:t>
            </a:r>
            <a:r>
              <a:rPr lang="es-ES" b="1" dirty="0" smtClean="0">
                <a:solidFill>
                  <a:srgbClr val="FFFF00"/>
                </a:solidFill>
              </a:rPr>
              <a:t>años</a:t>
            </a:r>
            <a:endParaRPr lang="es-UY" b="1" dirty="0" smtClean="0">
              <a:solidFill>
                <a:srgbClr val="FFFF00"/>
              </a:solidFill>
            </a:endParaRPr>
          </a:p>
          <a:p>
            <a:pPr lvl="0"/>
            <a:r>
              <a:rPr lang="es-ES" b="1" dirty="0" smtClean="0">
                <a:solidFill>
                  <a:srgbClr val="FFFF00"/>
                </a:solidFill>
              </a:rPr>
              <a:t>Clases							53 años</a:t>
            </a:r>
            <a:endParaRPr lang="es-UY" b="1" dirty="0" smtClean="0">
              <a:solidFill>
                <a:srgbClr val="FFFF00"/>
              </a:solidFill>
            </a:endParaRPr>
          </a:p>
          <a:p>
            <a:pPr lvl="0"/>
            <a:r>
              <a:rPr lang="es-ES" b="1" dirty="0" smtClean="0">
                <a:solidFill>
                  <a:srgbClr val="FFFF00"/>
                </a:solidFill>
              </a:rPr>
              <a:t>Soldados Especialistas	 y equivalentes		</a:t>
            </a:r>
            <a:r>
              <a:rPr lang="es-ES" b="1" dirty="0" smtClean="0">
                <a:solidFill>
                  <a:srgbClr val="FFFF00"/>
                </a:solidFill>
              </a:rPr>
              <a:t>	55 </a:t>
            </a:r>
            <a:r>
              <a:rPr lang="es-ES" b="1" dirty="0" smtClean="0">
                <a:solidFill>
                  <a:srgbClr val="FFFF00"/>
                </a:solidFill>
              </a:rPr>
              <a:t>años</a:t>
            </a:r>
            <a:endParaRPr lang="es-UY" b="1" dirty="0" smtClean="0">
              <a:solidFill>
                <a:srgbClr val="FFFF00"/>
              </a:solidFill>
            </a:endParaRPr>
          </a:p>
          <a:p>
            <a:pPr lvl="0"/>
            <a:r>
              <a:rPr lang="es-ES" b="1" dirty="0" smtClean="0">
                <a:solidFill>
                  <a:srgbClr val="FFFF00"/>
                </a:solidFill>
              </a:rPr>
              <a:t>Alistados (Soldados y equivalentes)			</a:t>
            </a:r>
            <a:r>
              <a:rPr lang="es-ES" b="1" dirty="0" smtClean="0">
                <a:solidFill>
                  <a:srgbClr val="FFFF00"/>
                </a:solidFill>
              </a:rPr>
              <a:t>48 años</a:t>
            </a:r>
          </a:p>
          <a:p>
            <a:pPr lvl="0"/>
            <a:endParaRPr lang="es-UY" b="1" dirty="0" smtClean="0">
              <a:solidFill>
                <a:srgbClr val="FFFF00"/>
              </a:solidFill>
            </a:endParaRPr>
          </a:p>
          <a:p>
            <a:r>
              <a:rPr lang="es-ES" b="1" dirty="0" smtClean="0">
                <a:solidFill>
                  <a:srgbClr val="FFFF00"/>
                </a:solidFill>
              </a:rPr>
              <a:t>Las edades del Proyecto PE son muy altas en casi todos los casos para la función militar. La especificidad del militar exige una preparación física y sicológica importante que va reñida con las edades muy altas. </a:t>
            </a:r>
            <a:endParaRPr lang="es-ES" b="1" dirty="0" smtClean="0">
              <a:solidFill>
                <a:srgbClr val="FFFF00"/>
              </a:solidFill>
            </a:endParaRPr>
          </a:p>
          <a:p>
            <a:endParaRPr lang="es-ES" dirty="0" smtClean="0"/>
          </a:p>
          <a:p>
            <a:endParaRPr lang="es-ES" dirty="0" smtClean="0"/>
          </a:p>
          <a:p>
            <a:endParaRPr lang="es-UY" dirty="0"/>
          </a:p>
        </p:txBody>
      </p:sp>
      <p:sp>
        <p:nvSpPr>
          <p:cNvPr id="9" name="8 CuadroTexto"/>
          <p:cNvSpPr txBox="1"/>
          <p:nvPr/>
        </p:nvSpPr>
        <p:spPr>
          <a:xfrm>
            <a:off x="1351230" y="332656"/>
            <a:ext cx="6317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EDADES DE RETIRO OBLIGATORIO</a:t>
            </a:r>
            <a:endParaRPr lang="es-UY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536" y="476672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="1" dirty="0" smtClean="0">
              <a:solidFill>
                <a:srgbClr val="FFFF00"/>
              </a:solidFill>
            </a:endParaRPr>
          </a:p>
          <a:p>
            <a:endParaRPr lang="es-ES" b="1" dirty="0" smtClean="0">
              <a:solidFill>
                <a:srgbClr val="FFFF00"/>
              </a:solidFill>
            </a:endParaRPr>
          </a:p>
          <a:p>
            <a:r>
              <a:rPr lang="es-ES" b="1" dirty="0" smtClean="0">
                <a:solidFill>
                  <a:srgbClr val="FFFF00"/>
                </a:solidFill>
              </a:rPr>
              <a:t>Las </a:t>
            </a:r>
            <a:r>
              <a:rPr lang="es-ES" b="1" dirty="0" smtClean="0">
                <a:solidFill>
                  <a:srgbClr val="FFFF00"/>
                </a:solidFill>
              </a:rPr>
              <a:t>edades a proponer deben ajustarse a </a:t>
            </a:r>
            <a:r>
              <a:rPr lang="es-ES" b="1" dirty="0" smtClean="0">
                <a:solidFill>
                  <a:srgbClr val="FFFF00"/>
                </a:solidFill>
              </a:rPr>
              <a:t>los siguientes conceptos: </a:t>
            </a:r>
            <a:endParaRPr lang="es-UY" b="1" dirty="0" smtClean="0">
              <a:solidFill>
                <a:srgbClr val="FFFF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s-ES" b="1" dirty="0" smtClean="0">
                <a:solidFill>
                  <a:srgbClr val="FFFF00"/>
                </a:solidFill>
              </a:rPr>
              <a:t>Deben ser razonables y adecuadas para el entrenamiento para la función militar, el combate propiamente dicho y sus tareas conexas.</a:t>
            </a:r>
            <a:endParaRPr lang="es-UY" b="1" dirty="0" smtClean="0">
              <a:solidFill>
                <a:srgbClr val="FFFF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" b="1" dirty="0" smtClean="0">
                <a:solidFill>
                  <a:srgbClr val="FFFF00"/>
                </a:solidFill>
              </a:rPr>
              <a:t>El criterio a emplear debería tender a aumentar la permanencia en actividad tomando en cuenta el concepto anterior</a:t>
            </a:r>
            <a:r>
              <a:rPr lang="es-ES" b="1" dirty="0" smtClean="0">
                <a:solidFill>
                  <a:srgbClr val="FFFF00"/>
                </a:solidFill>
              </a:rPr>
              <a:t>.</a:t>
            </a:r>
            <a:endParaRPr lang="es-UY" b="1" dirty="0" smtClean="0">
              <a:solidFill>
                <a:srgbClr val="FFFF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s-ES" b="1" dirty="0" smtClean="0">
                <a:solidFill>
                  <a:srgbClr val="FFFF00"/>
                </a:solidFill>
              </a:rPr>
              <a:t>Para </a:t>
            </a:r>
            <a:r>
              <a:rPr lang="es-ES" b="1" dirty="0" smtClean="0">
                <a:solidFill>
                  <a:srgbClr val="FFFF00"/>
                </a:solidFill>
              </a:rPr>
              <a:t>Oficiales Jefes y Subalternos debe haber diferenciación ya que desde Alférez a Tte. Cnel. existe un enorme salto jerárquico. Por lo menos debería descender desde la edad que se elija para Tte. Cnel. en periodos de 2 o 3 años hacia abajo.</a:t>
            </a:r>
            <a:endParaRPr lang="es-UY" b="1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s-ES" b="1" dirty="0" smtClean="0">
                <a:solidFill>
                  <a:srgbClr val="FFFF00"/>
                </a:solidFill>
              </a:rPr>
              <a:t>Las </a:t>
            </a:r>
            <a:r>
              <a:rPr lang="es-ES" b="1" dirty="0" smtClean="0">
                <a:solidFill>
                  <a:srgbClr val="FFFF00"/>
                </a:solidFill>
              </a:rPr>
              <a:t>edades propuestas igualmente exceden los estándares </a:t>
            </a:r>
            <a:r>
              <a:rPr lang="es-ES" b="1" dirty="0" smtClean="0">
                <a:solidFill>
                  <a:srgbClr val="FFFF00"/>
                </a:solidFill>
              </a:rPr>
              <a:t> internacionales </a:t>
            </a:r>
            <a:r>
              <a:rPr lang="es-ES" b="1" dirty="0" smtClean="0">
                <a:solidFill>
                  <a:srgbClr val="FFFF00"/>
                </a:solidFill>
              </a:rPr>
              <a:t>para la función militar (ONU: </a:t>
            </a:r>
            <a:r>
              <a:rPr lang="es-E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55</a:t>
            </a:r>
            <a:r>
              <a:rPr lang="es-ES" b="1" dirty="0" smtClean="0">
                <a:solidFill>
                  <a:srgbClr val="FFFF00"/>
                </a:solidFill>
              </a:rPr>
              <a:t> años para los Coroneles), no obstante, las edades propuestas procuran atender un acompañamiento a las edades previstas en el régimen general. </a:t>
            </a:r>
            <a:endParaRPr lang="es-UY" b="1" dirty="0">
              <a:solidFill>
                <a:srgbClr val="FFFF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351230" y="332656"/>
            <a:ext cx="6317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EDADES DE RETIRO OBLIGATORIO</a:t>
            </a:r>
            <a:endParaRPr lang="es-UY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620688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963488"/>
            <a:ext cx="5763416" cy="1828800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150000"/>
              </a:lnSpc>
            </a:pPr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Estado Militar</a:t>
            </a:r>
          </a:p>
        </p:txBody>
      </p:sp>
      <p:graphicFrame>
        <p:nvGraphicFramePr>
          <p:cNvPr id="6" name="Diagrama 2">
            <a:hlinkClick r:id="" action="ppaction://noaction"/>
          </p:cNvPr>
          <p:cNvGraphicFramePr/>
          <p:nvPr>
            <p:extLst/>
          </p:nvPr>
        </p:nvGraphicFramePr>
        <p:xfrm>
          <a:off x="625512" y="980728"/>
          <a:ext cx="79208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blinds dir="vert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752800" y="-387424"/>
            <a:ext cx="7851648" cy="1828800"/>
          </a:xfrm>
        </p:spPr>
        <p:txBody>
          <a:bodyPr>
            <a:normAutofit/>
          </a:bodyPr>
          <a:lstStyle/>
          <a:p>
            <a:pPr lvl="0" algn="ctr"/>
            <a:r>
              <a:rPr lang="es-ES" sz="3600" dirty="0" smtClean="0">
                <a:solidFill>
                  <a:srgbClr val="FFFF00"/>
                </a:solidFill>
                <a:latin typeface="+mn-lt"/>
              </a:rPr>
              <a:t>PENSIONES O RETIROS  POR ACTO DE SERVICIO</a:t>
            </a:r>
            <a:endParaRPr lang="es-UY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3064304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>
                <a:solidFill>
                  <a:srgbClr val="FFFF00"/>
                </a:solidFill>
              </a:rPr>
              <a:t>El Proyecto modifica el tratamiento de incapacidades o muertes ocasionadas en Acto de Servicio, lo que deja con muy baja cobertura al Personal, dificultará el desarrollo de actividades de riesgo y presentará diferencias de cobertura, ante mismas situaciones los que tienen más de 15 años de servicio, mantienen el régimen actual. 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pPr algn="l"/>
            <a:r>
              <a:rPr lang="es-ES" sz="2000" b="1" dirty="0" smtClean="0">
                <a:solidFill>
                  <a:srgbClr val="FFFF00"/>
                </a:solidFill>
              </a:rPr>
              <a:t>El proyecto establece en el Art.24 que el Haber de Retiro por incapacidad en acto de servicio será del 100% del HBR si es completa y del 65% del HBR si es incompleta. Es necesario  mantener el régimen actual.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pPr algn="l"/>
            <a:r>
              <a:rPr lang="es-ES" sz="2000" b="1" dirty="0" smtClean="0">
                <a:solidFill>
                  <a:srgbClr val="FFFF00"/>
                </a:solidFill>
              </a:rPr>
              <a:t>El proyecto establece en el Art. 29 que el Haber Básico de Pensión (HBP) por fallecimiento en acto de servicio será de 100 % del HBR que le hubiere correspondido al causante a la fecha de su muerte. 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pPr algn="l"/>
            <a:r>
              <a:rPr lang="es-ES" sz="1600" b="1" dirty="0" smtClean="0">
                <a:solidFill>
                  <a:srgbClr val="FFFF00"/>
                </a:solidFill>
              </a:rPr>
              <a:t>A modo de comparación, la Policía por Art. 23 de la Ley 18.405 - Asignación de retiro por incapacidad total por acto directo de servicio será equivalente al 100% (cien por ciento) del sueldo básico de retiro, con un monto mínimo equivalente al de la remuneración del Grado de Oficial Sub Ayudante (Grado 6), a cuyos efectos se considerará la antigüedad real del policía. </a:t>
            </a:r>
            <a:endParaRPr lang="es-UY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752800" y="-387424"/>
            <a:ext cx="7851648" cy="1828800"/>
          </a:xfrm>
        </p:spPr>
        <p:txBody>
          <a:bodyPr>
            <a:normAutofit/>
          </a:bodyPr>
          <a:lstStyle/>
          <a:p>
            <a:pPr lvl="0" algn="ctr"/>
            <a:r>
              <a:rPr lang="es-ES" sz="3600" dirty="0" smtClean="0">
                <a:solidFill>
                  <a:srgbClr val="FFFF00"/>
                </a:solidFill>
                <a:latin typeface="+mn-lt"/>
              </a:rPr>
              <a:t>PENSIONES O RETIROS  POR ACTO DE SERVICIO</a:t>
            </a:r>
            <a:endParaRPr lang="es-UY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610600" cy="3096344"/>
          </a:xfrm>
        </p:spPr>
        <p:txBody>
          <a:bodyPr>
            <a:noAutofit/>
          </a:bodyPr>
          <a:lstStyle/>
          <a:p>
            <a:pPr algn="l"/>
            <a:r>
              <a:rPr lang="es-ES" sz="2000" b="1" dirty="0" smtClean="0">
                <a:solidFill>
                  <a:srgbClr val="FFFF00"/>
                </a:solidFill>
              </a:rPr>
              <a:t>A </a:t>
            </a:r>
            <a:r>
              <a:rPr lang="es-ES" sz="2000" b="1" dirty="0" smtClean="0">
                <a:solidFill>
                  <a:srgbClr val="FFFF00"/>
                </a:solidFill>
              </a:rPr>
              <a:t>modo de comparación, la Policía por Art. 23 de la Ley 18.405 - Asignación de retiro por incapacidad total por acto directo de servicio será equivalente al 100% (cien por ciento) del sueldo básico de retiro, con un monto mínimo equivalente al de la remuneración del Grado de Oficial Sub Ayudante (Grado 6), a cuyos efectos se considerará la antigüedad real del policía. </a:t>
            </a:r>
            <a:endParaRPr lang="es-ES" sz="2000" b="1" dirty="0" smtClean="0">
              <a:solidFill>
                <a:srgbClr val="FFFF00"/>
              </a:solidFill>
            </a:endParaRPr>
          </a:p>
          <a:p>
            <a:pPr algn="l"/>
            <a:endParaRPr lang="es-ES" sz="2000" b="1" dirty="0" smtClean="0">
              <a:solidFill>
                <a:srgbClr val="FFFF00"/>
              </a:solidFill>
            </a:endParaRPr>
          </a:p>
          <a:p>
            <a:pPr algn="l"/>
            <a:r>
              <a:rPr lang="es-ES" sz="2000" b="1" dirty="0" smtClean="0">
                <a:solidFill>
                  <a:srgbClr val="FFFF00"/>
                </a:solidFill>
              </a:rPr>
              <a:t>Estas pasividades  no representan cantidades significativas  desde el punto de vista económico </a:t>
            </a:r>
            <a:r>
              <a:rPr lang="es-ES" sz="2000" b="1" dirty="0" smtClean="0">
                <a:solidFill>
                  <a:srgbClr val="FFFF00"/>
                </a:solidFill>
              </a:rPr>
              <a:t> </a:t>
            </a:r>
            <a:r>
              <a:rPr lang="es-ES" sz="2000" b="1" dirty="0" smtClean="0">
                <a:solidFill>
                  <a:srgbClr val="FFFF00"/>
                </a:solidFill>
              </a:rPr>
              <a:t>y es importante para respaldar la acción del mando, el compromiso y mantener la moral del Personal, considerando que muchas veces se le expone a riesgo de vida en el cumplimiento de las misiones </a:t>
            </a:r>
            <a:r>
              <a:rPr lang="es-ES" sz="2000" b="1" dirty="0" smtClean="0">
                <a:solidFill>
                  <a:srgbClr val="FFFF00"/>
                </a:solidFill>
              </a:rPr>
              <a:t>asignadas</a:t>
            </a:r>
            <a:r>
              <a:rPr lang="es-ES" sz="2000" b="1" dirty="0" smtClean="0">
                <a:solidFill>
                  <a:srgbClr val="FFFF00"/>
                </a:solidFill>
              </a:rPr>
              <a:t>.</a:t>
            </a:r>
            <a:endParaRPr lang="es-UY" sz="2000" dirty="0" smtClean="0">
              <a:solidFill>
                <a:srgbClr val="FFFF00"/>
              </a:solidFill>
            </a:endParaRPr>
          </a:p>
          <a:p>
            <a:pPr algn="l"/>
            <a:endParaRPr lang="es-UY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12" y="1412776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b="1" dirty="0">
                <a:solidFill>
                  <a:srgbClr val="FFFF00"/>
                </a:solidFill>
              </a:rPr>
              <a:t>Ley 16713 </a:t>
            </a:r>
            <a:endParaRPr lang="es-UY" dirty="0"/>
          </a:p>
          <a:p>
            <a:r>
              <a:rPr lang="es-UY" dirty="0"/>
              <a:t> Artículo 5º.- (Régimen de jubilación por solidaridad </a:t>
            </a:r>
            <a:r>
              <a:rPr lang="es-UY" dirty="0" err="1"/>
              <a:t>intergeneracional</a:t>
            </a:r>
            <a:r>
              <a:rPr lang="es-UY" dirty="0"/>
              <a:t>). A los efectos de la presente ley, se entiende por régimen de jubilación por solidaridad </a:t>
            </a:r>
            <a:r>
              <a:rPr lang="es-UY" dirty="0" err="1"/>
              <a:t>intergeneracional</a:t>
            </a:r>
            <a:r>
              <a:rPr lang="es-UY" dirty="0"/>
              <a:t>, aquel que establece prestaciones definidas y por el cual </a:t>
            </a:r>
            <a:r>
              <a:rPr lang="es-UY" b="1" dirty="0">
                <a:solidFill>
                  <a:srgbClr val="FFFF00"/>
                </a:solidFill>
              </a:rPr>
              <a:t>los trabajadores activos, con sus aportaciones, financian las prestaciones de los pasivos </a:t>
            </a:r>
            <a:r>
              <a:rPr lang="es-UY" dirty="0"/>
              <a:t>juntamente con los aportes patronales, los tributos afectados y la asistencia financiera estatal.</a:t>
            </a:r>
            <a:endParaRPr lang="es-UY" b="1" u="sng" dirty="0">
              <a:solidFill>
                <a:srgbClr val="FFFF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79512" y="3429000"/>
            <a:ext cx="34491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b="1" dirty="0">
                <a:solidFill>
                  <a:srgbClr val="FFFF00"/>
                </a:solidFill>
              </a:rPr>
              <a:t>Proyecto del PE para el SRPFFAA</a:t>
            </a:r>
          </a:p>
          <a:p>
            <a:r>
              <a:rPr lang="es-UY" dirty="0"/>
              <a:t>Artículo 2</a:t>
            </a:r>
            <a:r>
              <a:rPr lang="es-UY" baseline="30000" dirty="0"/>
              <a:t>0</a:t>
            </a:r>
            <a:r>
              <a:rPr lang="es-UY" dirty="0"/>
              <a:t>.- (Régimen de solidaridad </a:t>
            </a:r>
            <a:r>
              <a:rPr lang="es-UY" dirty="0" err="1"/>
              <a:t>intergeneracional</a:t>
            </a:r>
            <a:r>
              <a:rPr lang="es-UY" dirty="0"/>
              <a:t>). A los efectos de la presente ley, </a:t>
            </a:r>
          </a:p>
          <a:p>
            <a:r>
              <a:rPr lang="es-UY" dirty="0"/>
              <a:t>se entiende por régimen de solidaridad </a:t>
            </a:r>
            <a:r>
              <a:rPr lang="es-UY" dirty="0" err="1"/>
              <a:t>intergeneracional</a:t>
            </a:r>
            <a:r>
              <a:rPr lang="es-UY" dirty="0"/>
              <a:t>, aquel que establece </a:t>
            </a:r>
          </a:p>
          <a:p>
            <a:r>
              <a:rPr lang="es-UY" dirty="0"/>
              <a:t>prestaciones definidas, </a:t>
            </a:r>
            <a:r>
              <a:rPr lang="es-UY" b="1" dirty="0">
                <a:solidFill>
                  <a:srgbClr val="FFFF00"/>
                </a:solidFill>
              </a:rPr>
              <a:t>por el cual los activos </a:t>
            </a:r>
            <a:r>
              <a:rPr lang="es-UY" b="1" u="sng" dirty="0">
                <a:solidFill>
                  <a:srgbClr val="FF0000"/>
                </a:solidFill>
              </a:rPr>
              <a:t>y los pasivos</a:t>
            </a:r>
            <a:r>
              <a:rPr lang="es-UY" b="1" dirty="0">
                <a:solidFill>
                  <a:srgbClr val="FF0000"/>
                </a:solidFill>
              </a:rPr>
              <a:t>, </a:t>
            </a:r>
            <a:r>
              <a:rPr lang="es-UY" b="1" dirty="0">
                <a:solidFill>
                  <a:srgbClr val="FFFF00"/>
                </a:solidFill>
              </a:rPr>
              <a:t>con sus aportaciones, </a:t>
            </a:r>
          </a:p>
          <a:p>
            <a:r>
              <a:rPr lang="es-UY" b="1" dirty="0">
                <a:solidFill>
                  <a:srgbClr val="FFFF00"/>
                </a:solidFill>
              </a:rPr>
              <a:t>financian las prestaciones de los pasivos </a:t>
            </a:r>
            <a:r>
              <a:rPr lang="es-UY" dirty="0"/>
              <a:t>juntamente con los aportes patronales, otros </a:t>
            </a:r>
          </a:p>
          <a:p>
            <a:r>
              <a:rPr lang="es-UY" dirty="0"/>
              <a:t>ingresos legales y la asistencia financiera estatal, si fuere necesaria.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23528" y="548680"/>
            <a:ext cx="8727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800" dirty="0">
                <a:solidFill>
                  <a:srgbClr val="FFFF00"/>
                </a:solidFill>
              </a:rPr>
              <a:t>RÉGIMEN DE SOLIDARIDAD INTERGENERACIONAL</a:t>
            </a:r>
            <a:endParaRPr lang="es-UY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12" y="1412776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b="1" dirty="0">
                <a:solidFill>
                  <a:srgbClr val="FFFF00"/>
                </a:solidFill>
              </a:rPr>
              <a:t>Ley 16713 </a:t>
            </a:r>
            <a:endParaRPr lang="es-UY" dirty="0"/>
          </a:p>
          <a:p>
            <a:r>
              <a:rPr lang="es-UY" dirty="0"/>
              <a:t> Artículo 2º.- (Ámbito subjetivo de aplicación). El nuevo sistema previsional </a:t>
            </a:r>
          </a:p>
          <a:p>
            <a:r>
              <a:rPr lang="es-UY" dirty="0"/>
              <a:t>comprende obligatoriamente a todas las personas que sean menores de cuarenta años </a:t>
            </a:r>
          </a:p>
          <a:p>
            <a:r>
              <a:rPr lang="es-UY" dirty="0"/>
              <a:t>de edad a la fecha de entrada en vigencia de la presente ley, </a:t>
            </a:r>
            <a:r>
              <a:rPr lang="es-UY" b="1" u="sng" dirty="0">
                <a:solidFill>
                  <a:srgbClr val="FFFF00"/>
                </a:solidFill>
              </a:rPr>
              <a:t>en ningún caso afectará </a:t>
            </a:r>
          </a:p>
          <a:p>
            <a:r>
              <a:rPr lang="es-UY" b="1" u="sng" dirty="0">
                <a:solidFill>
                  <a:srgbClr val="FFFF00"/>
                </a:solidFill>
              </a:rPr>
              <a:t>derecho alguno de quienes gozan hoy de pasividad, han configurado causal jubilatoria o la configuren hasta el 31 de diciembre de 1996.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79512" y="3429000"/>
            <a:ext cx="91016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FFFF00"/>
                </a:solidFill>
              </a:rPr>
              <a:t>Proyecto del PE para el SRPFFAA</a:t>
            </a:r>
          </a:p>
          <a:p>
            <a:r>
              <a:rPr lang="es-UY" dirty="0"/>
              <a:t>Artículo 1</a:t>
            </a:r>
            <a:r>
              <a:rPr lang="es-UY" baseline="30000" dirty="0"/>
              <a:t>0</a:t>
            </a:r>
            <a:r>
              <a:rPr lang="es-UY" dirty="0"/>
              <a:t>.- (Ámbito subjetivo de aplicación). Quedan comprendidos en las </a:t>
            </a:r>
          </a:p>
          <a:p>
            <a:r>
              <a:rPr lang="es-UY" dirty="0"/>
              <a:t>disposiciones de la presente ley, el personal del escalafón K y el personal civil </a:t>
            </a:r>
          </a:p>
          <a:p>
            <a:r>
              <a:rPr lang="es-UY" dirty="0"/>
              <a:t>equiparado del Ministerio de Defensa Nacional, amparados por el Servicio de Retiros </a:t>
            </a:r>
          </a:p>
          <a:p>
            <a:r>
              <a:rPr lang="es-UY" dirty="0"/>
              <a:t>y Pensiones de las Fuerzas Armadas, en las condiciones que en la misma se establecen.</a:t>
            </a:r>
          </a:p>
          <a:p>
            <a:r>
              <a:rPr lang="es-UY" b="1" u="sng" dirty="0">
                <a:solidFill>
                  <a:srgbClr val="FFFF00"/>
                </a:solidFill>
              </a:rPr>
              <a:t>Quienes, al 31 de diciembre de 2018, configuraren alguna causal de retiro prevista </a:t>
            </a:r>
          </a:p>
          <a:p>
            <a:r>
              <a:rPr lang="es-UY" b="1" u="sng" dirty="0">
                <a:solidFill>
                  <a:srgbClr val="FFFF00"/>
                </a:solidFill>
              </a:rPr>
              <a:t>por el régimen que se sustituye o computaren no menos de veinte años de servicios</a:t>
            </a:r>
          </a:p>
          <a:p>
            <a:r>
              <a:rPr lang="es-UY" b="1" u="sng" dirty="0">
                <a:solidFill>
                  <a:srgbClr val="FFFF00"/>
                </a:solidFill>
              </a:rPr>
              <a:t> militares efectivos, se regirán por el estatuto de retiro vigente a la fecha de </a:t>
            </a:r>
          </a:p>
          <a:p>
            <a:r>
              <a:rPr lang="es-UY" b="1" u="sng" dirty="0">
                <a:solidFill>
                  <a:srgbClr val="FFFF00"/>
                </a:solidFill>
              </a:rPr>
              <a:t>Promulgación de la presente ley, </a:t>
            </a:r>
            <a:r>
              <a:rPr lang="es-UY" b="1" u="sng" dirty="0">
                <a:solidFill>
                  <a:srgbClr val="FF0000"/>
                </a:solidFill>
              </a:rPr>
              <a:t>sin perjuicio de lo que a su respecto se disponga</a:t>
            </a:r>
          </a:p>
          <a:p>
            <a:r>
              <a:rPr lang="es-UY" b="1" u="sng" dirty="0">
                <a:solidFill>
                  <a:srgbClr val="FF0000"/>
                </a:solidFill>
              </a:rPr>
              <a:t> en la misma.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979712" y="620688"/>
            <a:ext cx="565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400" b="1" dirty="0">
                <a:solidFill>
                  <a:srgbClr val="FFFF00"/>
                </a:solidFill>
              </a:rPr>
              <a:t>ÁMBITO SUBJETIVO DE APLICACIÓN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531440"/>
            <a:ext cx="6120680" cy="1872208"/>
          </a:xfrm>
        </p:spPr>
        <p:txBody>
          <a:bodyPr>
            <a:normAutofit/>
          </a:bodyPr>
          <a:lstStyle/>
          <a:p>
            <a:pPr algn="ctr"/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TOPE </a:t>
            </a:r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HABER </a:t>
            </a:r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BÁSICO DE </a:t>
            </a:r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PENSIÓN</a:t>
            </a:r>
            <a:endParaRPr lang="es-UY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536" y="1916832"/>
            <a:ext cx="8289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endParaRPr lang="en-US" sz="2000" b="1" dirty="0" smtClean="0">
              <a:solidFill>
                <a:srgbClr val="FFFF00"/>
              </a:solidFill>
              <a:latin typeface="+mj-lt"/>
              <a:ea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endParaRPr lang="en-US" sz="2000" b="1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UY" sz="2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9" name="Marcador de contenido 1"/>
          <p:cNvSpPr txBox="1">
            <a:spLocks/>
          </p:cNvSpPr>
          <p:nvPr/>
        </p:nvSpPr>
        <p:spPr>
          <a:xfrm>
            <a:off x="395536" y="1484784"/>
            <a:ext cx="8229600" cy="5013176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r>
              <a:rPr lang="es-ES" sz="2000" b="1" dirty="0" smtClean="0">
                <a:solidFill>
                  <a:srgbClr val="FFFF00"/>
                </a:solidFill>
              </a:rPr>
              <a:t>Este artículo es una novedad para todo el Sistema previsional, y constituye una clara discriminación, pues no existe en ningún otro sistema.  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r>
              <a:rPr lang="es-ES" sz="2000" b="1" dirty="0" smtClean="0">
                <a:solidFill>
                  <a:srgbClr val="FFFF00"/>
                </a:solidFill>
              </a:rPr>
              <a:t>Se entiende que ya se impuso un tope al Haber de Retiro y  si se pretende topear las pensiones, debería </a:t>
            </a:r>
            <a:r>
              <a:rPr lang="es-ES" sz="2000" b="1" dirty="0" smtClean="0">
                <a:solidFill>
                  <a:srgbClr val="FFFF00"/>
                </a:solidFill>
              </a:rPr>
              <a:t> aplicarse un tope  </a:t>
            </a:r>
            <a:r>
              <a:rPr lang="es-ES" sz="2000" b="1" dirty="0" smtClean="0">
                <a:solidFill>
                  <a:srgbClr val="FFFF00"/>
                </a:solidFill>
              </a:rPr>
              <a:t>en el Haber de Pensión, como se establece para los </a:t>
            </a:r>
            <a:r>
              <a:rPr lang="es-ES" sz="2000" b="1" dirty="0" smtClean="0">
                <a:solidFill>
                  <a:srgbClr val="FFFF00"/>
                </a:solidFill>
              </a:rPr>
              <a:t>retiros</a:t>
            </a:r>
            <a:r>
              <a:rPr lang="es-ES" sz="2000" b="1" dirty="0" smtClean="0">
                <a:solidFill>
                  <a:srgbClr val="FFFF00"/>
                </a:solidFill>
              </a:rPr>
              <a:t>.</a:t>
            </a:r>
            <a:endParaRPr lang="es-ES" sz="2000" b="1" dirty="0" smtClean="0">
              <a:solidFill>
                <a:srgbClr val="FFFF00"/>
              </a:solidFill>
            </a:endParaRPr>
          </a:p>
          <a:p>
            <a:endParaRPr lang="es-ES" sz="2000" b="1" dirty="0" smtClean="0">
              <a:solidFill>
                <a:srgbClr val="FFFF00"/>
              </a:solidFill>
            </a:endParaRPr>
          </a:p>
          <a:p>
            <a:r>
              <a:rPr lang="es-ES" sz="2000" b="1" dirty="0" smtClean="0">
                <a:solidFill>
                  <a:srgbClr val="FFFF00"/>
                </a:solidFill>
              </a:rPr>
              <a:t>Para </a:t>
            </a:r>
            <a:r>
              <a:rPr lang="es-ES" sz="2000" b="1" dirty="0" smtClean="0">
                <a:solidFill>
                  <a:srgbClr val="FFFF00"/>
                </a:solidFill>
              </a:rPr>
              <a:t>graficar esta diferencia se presentan los artículos similares de </a:t>
            </a:r>
            <a:r>
              <a:rPr lang="es-ES" sz="2000" b="1" dirty="0" smtClean="0">
                <a:solidFill>
                  <a:srgbClr val="FFFF00"/>
                </a:solidFill>
              </a:rPr>
              <a:t>la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r>
              <a:rPr lang="es-ES" sz="2000" b="1" dirty="0" smtClean="0">
                <a:solidFill>
                  <a:srgbClr val="FFFF00"/>
                </a:solidFill>
              </a:rPr>
              <a:t>Ley 16.713 De Seguridad Social 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r>
              <a:rPr lang="es-UY" sz="2000" i="1" dirty="0" smtClean="0">
                <a:solidFill>
                  <a:srgbClr val="FFFF00"/>
                </a:solidFill>
                <a:hlinkClick r:id="rId3"/>
              </a:rPr>
              <a:t>Artículo 31</a:t>
            </a:r>
            <a:r>
              <a:rPr lang="es-UY" sz="2000" i="1" dirty="0" smtClean="0">
                <a:solidFill>
                  <a:srgbClr val="FFFF00"/>
                </a:solidFill>
              </a:rPr>
              <a:t> (Sueldo básico de pensión).- El sueldo básico de pensión será equivalente a la jubilación que le hubiere correspondido al causante a la fecha de su fallecimiento, con un mínimo equivalente a la asignación de la jubilación por incapacidad total.</a:t>
            </a:r>
            <a:endParaRPr lang="es-UY" sz="2000" dirty="0" smtClean="0">
              <a:solidFill>
                <a:srgbClr val="FFFF00"/>
              </a:solidFill>
            </a:endParaRPr>
          </a:p>
          <a:p>
            <a:r>
              <a:rPr lang="es-UY" sz="2000" i="1" dirty="0" smtClean="0">
                <a:solidFill>
                  <a:srgbClr val="FFFF00"/>
                </a:solidFill>
              </a:rPr>
              <a:t> Si el causante estuviere ya jubilado o percibiendo el subsidio transitorio por incapacidad parcial, el sueldo básico de pensión será la última asignación de pasividad o de subsidio.</a:t>
            </a:r>
            <a:endParaRPr lang="es-UY" sz="2000" dirty="0" smtClean="0">
              <a:solidFill>
                <a:srgbClr val="FFFF00"/>
              </a:solidFill>
            </a:endParaRPr>
          </a:p>
          <a:p>
            <a:endParaRPr lang="es-UY" sz="2000" b="1" dirty="0" smtClean="0">
              <a:solidFill>
                <a:srgbClr val="FFFF00"/>
              </a:solidFill>
            </a:endParaRPr>
          </a:p>
          <a:p>
            <a:pPr marL="392113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s-UY" sz="2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blinds dir="vert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387424"/>
            <a:ext cx="6120680" cy="1872208"/>
          </a:xfrm>
        </p:spPr>
        <p:txBody>
          <a:bodyPr>
            <a:normAutofit/>
          </a:bodyPr>
          <a:lstStyle/>
          <a:p>
            <a:pPr algn="ctr"/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TOPE </a:t>
            </a:r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HABER </a:t>
            </a:r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BÁSICO DE </a:t>
            </a:r>
            <a:r>
              <a:rPr lang="es-UY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PENSIÓN</a:t>
            </a:r>
            <a:endParaRPr lang="es-UY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536" y="1916832"/>
            <a:ext cx="8289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endParaRPr lang="en-US" sz="2000" b="1" dirty="0" smtClean="0">
              <a:solidFill>
                <a:srgbClr val="FFFF00"/>
              </a:solidFill>
              <a:latin typeface="+mj-lt"/>
              <a:ea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81038" algn="l"/>
                <a:tab pos="682625" algn="l"/>
              </a:tabLst>
            </a:pPr>
            <a:endParaRPr lang="en-US" sz="2000" b="1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UY" sz="20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9" name="Marcador de contenido 1"/>
          <p:cNvSpPr txBox="1">
            <a:spLocks/>
          </p:cNvSpPr>
          <p:nvPr/>
        </p:nvSpPr>
        <p:spPr>
          <a:xfrm>
            <a:off x="395536" y="1584176"/>
            <a:ext cx="8229600" cy="5013176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r>
              <a:rPr lang="es-ES" sz="2000" b="1" dirty="0" smtClean="0">
                <a:solidFill>
                  <a:srgbClr val="FFFF00"/>
                </a:solidFill>
              </a:rPr>
              <a:t>Ley </a:t>
            </a:r>
            <a:r>
              <a:rPr lang="es-ES" sz="2000" b="1" dirty="0" smtClean="0">
                <a:solidFill>
                  <a:srgbClr val="FFFF00"/>
                </a:solidFill>
              </a:rPr>
              <a:t>18.405 del Servicio de Retiros Policiales, Sueldo básico de pensión </a:t>
            </a:r>
            <a:r>
              <a:rPr lang="es-ES" sz="2000" b="1" dirty="0" err="1" smtClean="0">
                <a:solidFill>
                  <a:srgbClr val="FFFF00"/>
                </a:solidFill>
              </a:rPr>
              <a:t>Nov</a:t>
            </a:r>
            <a:r>
              <a:rPr lang="es-ES" sz="2000" b="1" dirty="0" smtClean="0">
                <a:solidFill>
                  <a:srgbClr val="FFFF00"/>
                </a:solidFill>
              </a:rPr>
              <a:t> 2008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r>
              <a:rPr lang="es-UY" sz="2000" b="1" i="1" u="sng" dirty="0" smtClean="0">
                <a:solidFill>
                  <a:srgbClr val="FFFF00"/>
                </a:solidFill>
              </a:rPr>
              <a:t>Artículo 26</a:t>
            </a:r>
            <a:r>
              <a:rPr lang="es-UY" sz="2000" b="1" i="1" dirty="0" smtClean="0">
                <a:solidFill>
                  <a:srgbClr val="FFFF00"/>
                </a:solidFill>
              </a:rPr>
              <a:t>. (Sueldo básico de pensión).- El sueldo básico de pensión será el equivalente a la asignación de retiro que le hubiera correspondido al causante a la fecha de su fallecimiento con un mínimo equivalente al de retiro por incapacidad total (artículo 22 de la presente ley) o por incapacidad total por acto directo de servicio (artículo 23 de la presente ley) si éste fuera la causa de la muerte.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r>
              <a:rPr lang="es-UY" sz="2000" b="1" i="1" dirty="0" smtClean="0">
                <a:solidFill>
                  <a:srgbClr val="FFFF00"/>
                </a:solidFill>
              </a:rPr>
              <a:t>Si el causante estuviera ya retirado o percibiendo el subsidio transitorio por incapacidad parcial, el sueldo básico de pensión será la última asignación de retiro o de subsidio.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pPr marL="392113" marR="0" lvl="1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s-UY" sz="2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blinds dir="vert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171400"/>
            <a:ext cx="7851648" cy="1828800"/>
          </a:xfrm>
        </p:spPr>
        <p:txBody>
          <a:bodyPr>
            <a:normAutofit/>
          </a:bodyPr>
          <a:lstStyle/>
          <a:p>
            <a:pPr lvl="0" algn="ctr"/>
            <a:r>
              <a:rPr lang="es-ES" sz="3200" dirty="0" smtClean="0">
                <a:solidFill>
                  <a:srgbClr val="FFFF00"/>
                </a:solidFill>
                <a:latin typeface="+mn-lt"/>
              </a:rPr>
              <a:t>AFECTACIÓN DEL SRPFFAA</a:t>
            </a:r>
            <a:r>
              <a:rPr lang="es-UY" sz="4000" dirty="0"/>
              <a:t/>
            </a:r>
            <a:br>
              <a:rPr lang="es-UY" sz="4000" dirty="0"/>
            </a:br>
            <a:endParaRPr lang="es-UY" sz="4000" dirty="0"/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854696" cy="518457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ES" sz="1800" b="1" dirty="0" smtClean="0">
                <a:solidFill>
                  <a:srgbClr val="FFFF00"/>
                </a:solidFill>
              </a:rPr>
              <a:t>El proyecto establece que la gestión del sistema estará a cargo del Servicio de Retiros y Pensiones de las FFAA, a cuyos efectos contará con la participación de dos miembros designados por el Poder Ejecutivo, uno en representación del Ministerio de Economía y Finanzas y otro del Ministerio de Trabajo y Seguridad Social</a:t>
            </a:r>
            <a:r>
              <a:rPr lang="es-ES" sz="1800" b="1" dirty="0" smtClean="0">
                <a:solidFill>
                  <a:srgbClr val="FFFF00"/>
                </a:solidFill>
              </a:rPr>
              <a:t>.</a:t>
            </a:r>
            <a:endParaRPr lang="es-UY" sz="1800" b="1" dirty="0" smtClean="0">
              <a:solidFill>
                <a:srgbClr val="FFFF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s-ES" sz="1800" b="1" dirty="0" smtClean="0">
                <a:solidFill>
                  <a:srgbClr val="FFFF00"/>
                </a:solidFill>
              </a:rPr>
              <a:t>El Servicio de Retiros y Pensiones de las FFAA no cuenta en su organización, ni se crea en la presente norma un Directorio, a su vez, carece de la autonomía financiera y administrativa, por lo que no es clara la finalidad de la intervención de representantes de otros Ministerios, en una Unidad Ejecutora dependiente del Ministro de Defensa Nacional. </a:t>
            </a:r>
            <a:endParaRPr lang="es-ES" sz="1800" b="1" dirty="0" smtClean="0">
              <a:solidFill>
                <a:srgbClr val="FFFF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s-ES" sz="1800" b="1" dirty="0" smtClean="0">
                <a:solidFill>
                  <a:srgbClr val="FFFF00"/>
                </a:solidFill>
              </a:rPr>
              <a:t>No se aplicó el mismo criterio con el SRPP.</a:t>
            </a:r>
          </a:p>
          <a:p>
            <a:pPr algn="l">
              <a:lnSpc>
                <a:spcPct val="150000"/>
              </a:lnSpc>
            </a:pPr>
            <a:endParaRPr lang="es-UY" sz="1800" b="1" dirty="0" smtClean="0">
              <a:solidFill>
                <a:srgbClr val="FFFF00"/>
              </a:solidFill>
            </a:endParaRPr>
          </a:p>
          <a:p>
            <a:pPr lvl="2" algn="l">
              <a:lnSpc>
                <a:spcPct val="150000"/>
              </a:lnSpc>
            </a:pPr>
            <a:endParaRPr lang="es-ES" sz="1800" b="1" dirty="0" smtClean="0">
              <a:solidFill>
                <a:srgbClr val="FFFF00"/>
              </a:solidFill>
            </a:endParaRPr>
          </a:p>
          <a:p>
            <a:pPr lvl="2" algn="l">
              <a:lnSpc>
                <a:spcPct val="150000"/>
              </a:lnSpc>
            </a:pPr>
            <a:endParaRPr lang="es-ES" sz="1800" b="1" dirty="0">
              <a:solidFill>
                <a:srgbClr val="FFFF00"/>
              </a:solidFill>
            </a:endParaRPr>
          </a:p>
          <a:p>
            <a:pPr algn="l">
              <a:lnSpc>
                <a:spcPct val="150000"/>
              </a:lnSpc>
            </a:pPr>
            <a:endParaRPr lang="es-ES" sz="1800" b="1" dirty="0">
              <a:solidFill>
                <a:srgbClr val="FFFF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s-ES" sz="1800" b="1" dirty="0">
                <a:solidFill>
                  <a:srgbClr val="FFFF00"/>
                </a:solidFill>
              </a:rPr>
              <a:t>           </a:t>
            </a:r>
          </a:p>
          <a:p>
            <a:pPr lvl="2" algn="l">
              <a:lnSpc>
                <a:spcPct val="150000"/>
              </a:lnSpc>
            </a:pPr>
            <a:endParaRPr lang="es-UY" sz="1800" b="1" dirty="0">
              <a:solidFill>
                <a:srgbClr val="FFFF00"/>
              </a:solidFill>
            </a:endParaRPr>
          </a:p>
          <a:p>
            <a:pPr algn="l">
              <a:lnSpc>
                <a:spcPct val="150000"/>
              </a:lnSpc>
            </a:pPr>
            <a:endParaRPr lang="es-UY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747464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CONCLUSIONES</a:t>
            </a:r>
            <a:endParaRPr lang="es-UY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33400" y="1268760"/>
            <a:ext cx="7854696" cy="3136312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es-UY" sz="2000" b="1" dirty="0" smtClean="0">
                <a:solidFill>
                  <a:srgbClr val="FFFF00"/>
                </a:solidFill>
              </a:rPr>
              <a:t>Las FFAA consideran necesaria una modificación al Sistema de </a:t>
            </a:r>
            <a:r>
              <a:rPr lang="es-UY" sz="2000" b="1" dirty="0" err="1" smtClean="0">
                <a:solidFill>
                  <a:srgbClr val="FFFF00"/>
                </a:solidFill>
              </a:rPr>
              <a:t>Seg</a:t>
            </a:r>
            <a:r>
              <a:rPr lang="es-UY" sz="2000" b="1" dirty="0" smtClean="0">
                <a:solidFill>
                  <a:srgbClr val="FFFF00"/>
                </a:solidFill>
              </a:rPr>
              <a:t>. Social Militar ,dentro de las posibilidades nacionales, que tiendan al Régimen </a:t>
            </a:r>
            <a:r>
              <a:rPr lang="es-UY" sz="2000" b="1" dirty="0" err="1" smtClean="0">
                <a:solidFill>
                  <a:srgbClr val="FFFF00"/>
                </a:solidFill>
              </a:rPr>
              <a:t>gral</a:t>
            </a:r>
            <a:r>
              <a:rPr lang="es-UY" sz="2000" b="1" dirty="0" smtClean="0">
                <a:solidFill>
                  <a:srgbClr val="FFFF00"/>
                </a:solidFill>
              </a:rPr>
              <a:t>. pero que consideren la especificidad y características de la Profesión Militar.</a:t>
            </a:r>
          </a:p>
          <a:p>
            <a:pPr algn="l">
              <a:buFontTx/>
              <a:buChar char="-"/>
            </a:pPr>
            <a:r>
              <a:rPr lang="es-UY" sz="2000" b="1" dirty="0" smtClean="0">
                <a:solidFill>
                  <a:srgbClr val="FFFF00"/>
                </a:solidFill>
              </a:rPr>
              <a:t>El sistema de seguridad social de la FFAA por sus características, no se puede fundamentar en un criterio de solidaridad </a:t>
            </a:r>
            <a:r>
              <a:rPr lang="es-UY" sz="2000" b="1" dirty="0" err="1" smtClean="0">
                <a:solidFill>
                  <a:srgbClr val="FFFF00"/>
                </a:solidFill>
              </a:rPr>
              <a:t>intergeneracional</a:t>
            </a:r>
            <a:r>
              <a:rPr lang="es-UY" sz="2000" b="1" dirty="0" smtClean="0">
                <a:solidFill>
                  <a:srgbClr val="FFFF00"/>
                </a:solidFill>
              </a:rPr>
              <a:t> y se debe orientar a enfrentar los desafíos del futuro, </a:t>
            </a:r>
            <a:r>
              <a:rPr lang="es-UY" sz="2000" b="1" dirty="0" smtClean="0">
                <a:solidFill>
                  <a:srgbClr val="FFFF00"/>
                </a:solidFill>
              </a:rPr>
              <a:t>en base a una nueva Ley Orgánica de Las FFAA y no </a:t>
            </a:r>
            <a:r>
              <a:rPr lang="es-UY" sz="2000" b="1" dirty="0" smtClean="0">
                <a:solidFill>
                  <a:srgbClr val="FFFF00"/>
                </a:solidFill>
              </a:rPr>
              <a:t>a los problemas presentes, como este Proyecto</a:t>
            </a:r>
            <a:r>
              <a:rPr lang="es-UY" sz="2000" b="1" dirty="0" smtClean="0">
                <a:solidFill>
                  <a:srgbClr val="FFFF00"/>
                </a:solidFill>
              </a:rPr>
              <a:t>.</a:t>
            </a:r>
          </a:p>
          <a:p>
            <a:pPr algn="l">
              <a:buFontTx/>
              <a:buChar char="-"/>
            </a:pPr>
            <a:r>
              <a:rPr lang="es-UY" sz="2000" b="1" dirty="0" smtClean="0">
                <a:solidFill>
                  <a:srgbClr val="FFFF00"/>
                </a:solidFill>
              </a:rPr>
              <a:t>La combinación de edades de retiro obligatorio y bonificación general, determinan la eliminación de hecho del retiro voluntario , para los grados de Cabo y Soldado.</a:t>
            </a:r>
          </a:p>
          <a:p>
            <a:pPr algn="l">
              <a:buFontTx/>
              <a:buChar char="-"/>
            </a:pPr>
            <a:r>
              <a:rPr lang="es-UY" sz="2000" b="1" dirty="0" smtClean="0">
                <a:solidFill>
                  <a:srgbClr val="FFFF00"/>
                </a:solidFill>
              </a:rPr>
              <a:t>Se elimina el derecho a cualquier retiro a los soldados que tienen menos de 10 años de servicio o que ingresen a las FFAA con más de 26 años de edad.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pPr algn="l">
              <a:buFontTx/>
              <a:buChar char="-"/>
            </a:pPr>
            <a:endParaRPr lang="es-UY" sz="2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1547664" y="-387424"/>
            <a:ext cx="5763416" cy="1828800"/>
          </a:xfrm>
        </p:spPr>
        <p:txBody>
          <a:bodyPr>
            <a:normAutofit/>
          </a:bodyPr>
          <a:lstStyle/>
          <a:p>
            <a:pPr algn="ctr"/>
            <a:r>
              <a:rPr lang="es-UY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CONCLUSIONES</a:t>
            </a:r>
            <a:endParaRPr lang="es-UY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037784" y="1700808"/>
            <a:ext cx="7854696" cy="4536504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es-UY" sz="2000" b="1" dirty="0" smtClean="0">
                <a:solidFill>
                  <a:srgbClr val="FFFF00"/>
                </a:solidFill>
              </a:rPr>
              <a:t>Las </a:t>
            </a:r>
            <a:r>
              <a:rPr lang="es-UY" sz="2000" b="1" dirty="0" smtClean="0">
                <a:solidFill>
                  <a:srgbClr val="FFFF00"/>
                </a:solidFill>
              </a:rPr>
              <a:t>edades de retiro obligatorio ,deben ser coherentes con las funciones y requerimientos psicofísicos de las funciones que desarrollan las distintas jerarquías de las FFAA. </a:t>
            </a:r>
          </a:p>
          <a:p>
            <a:pPr algn="l">
              <a:buFontTx/>
              <a:buChar char="-"/>
            </a:pPr>
            <a:r>
              <a:rPr lang="es-UY" sz="2000" b="1" dirty="0" smtClean="0">
                <a:solidFill>
                  <a:srgbClr val="FFFF00"/>
                </a:solidFill>
              </a:rPr>
              <a:t>Las bonificaciones de servicio </a:t>
            </a:r>
            <a:r>
              <a:rPr lang="es-UY" sz="2000" b="1" dirty="0" smtClean="0">
                <a:solidFill>
                  <a:srgbClr val="FFFF00"/>
                </a:solidFill>
              </a:rPr>
              <a:t> </a:t>
            </a:r>
            <a:r>
              <a:rPr lang="es-UY" sz="2000" b="1" dirty="0" smtClean="0">
                <a:solidFill>
                  <a:srgbClr val="FFFF00"/>
                </a:solidFill>
              </a:rPr>
              <a:t>deben ser similares a quienes cumplen igual función en el Estado.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pPr algn="l"/>
            <a:r>
              <a:rPr lang="es-UY" sz="2000" b="1" dirty="0" smtClean="0">
                <a:solidFill>
                  <a:srgbClr val="FFFF00"/>
                </a:solidFill>
              </a:rPr>
              <a:t>El proyecto de Ley incumple el compromiso de respetar los derechos adquiridos, es el único Sistema de Seguridad Social que se aplica un doble tope , a los retiros y a las pensiones.</a:t>
            </a:r>
          </a:p>
          <a:p>
            <a:pPr algn="l"/>
            <a:r>
              <a:rPr lang="es-UY" sz="2000" b="1" dirty="0" smtClean="0">
                <a:solidFill>
                  <a:srgbClr val="FFFF00"/>
                </a:solidFill>
              </a:rPr>
              <a:t>Las modificaciones en el tratamiento de las pensiones generadas en “Acto de Servicio”, desconocen en profundidad la sensibilidad del tema dentro de las FFAA, su Mando y afectarán sensiblemente el compromiso y la Moral. </a:t>
            </a:r>
            <a:endParaRPr lang="es-UY" sz="2000" b="1" dirty="0" smtClean="0">
              <a:solidFill>
                <a:srgbClr val="FFFF00"/>
              </a:solidFill>
            </a:endParaRPr>
          </a:p>
          <a:p>
            <a:pPr algn="l"/>
            <a:r>
              <a:rPr lang="es-UY" sz="2000" b="1" dirty="0" smtClean="0">
                <a:solidFill>
                  <a:srgbClr val="FFFF00"/>
                </a:solidFill>
              </a:rPr>
              <a:t>La realidad salarial de las FFAA deber ser un elemento central al considerar las tasas de reemplazo.</a:t>
            </a:r>
          </a:p>
          <a:p>
            <a:pPr algn="l"/>
            <a:endParaRPr lang="es-UY" sz="2000" b="1" dirty="0" smtClean="0">
              <a:solidFill>
                <a:srgbClr val="FFFF00"/>
              </a:solidFill>
            </a:endParaRPr>
          </a:p>
          <a:p>
            <a:pPr algn="l"/>
            <a:endParaRPr lang="es-UY" sz="2000" b="1" dirty="0"/>
          </a:p>
        </p:txBody>
      </p:sp>
    </p:spTree>
  </p:cSld>
  <p:clrMapOvr>
    <a:masterClrMapping/>
  </p:clrMapOvr>
  <p:transition>
    <p:blinds dir="vert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pic>
        <p:nvPicPr>
          <p:cNvPr id="6" name="5 Imagen" descr="23316351_1668494326504563_3427140506345022829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8918" y="0"/>
            <a:ext cx="3586163" cy="6858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171400"/>
            <a:ext cx="7851648" cy="1512168"/>
          </a:xfrm>
        </p:spPr>
        <p:txBody>
          <a:bodyPr>
            <a:normAutofit/>
          </a:bodyPr>
          <a:lstStyle/>
          <a:p>
            <a:pPr algn="ctr"/>
            <a:r>
              <a:rPr lang="es-UY" sz="3000" dirty="0">
                <a:solidFill>
                  <a:srgbClr val="FFFF00"/>
                </a:solidFill>
                <a:latin typeface="+mn-lt"/>
              </a:rPr>
              <a:t>SITUACION FINANCIERA DEL </a:t>
            </a:r>
            <a:r>
              <a:rPr lang="es-UY" sz="3000" dirty="0" smtClean="0">
                <a:solidFill>
                  <a:srgbClr val="FFFF00"/>
                </a:solidFill>
                <a:latin typeface="+mn-lt"/>
              </a:rPr>
              <a:t>SRPFFAA</a:t>
            </a:r>
            <a:br>
              <a:rPr lang="es-UY" sz="3000" dirty="0" smtClean="0">
                <a:solidFill>
                  <a:srgbClr val="FFFF00"/>
                </a:solidFill>
                <a:latin typeface="+mn-lt"/>
              </a:rPr>
            </a:br>
            <a:endParaRPr lang="es-UY" sz="3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496" y="1196752"/>
            <a:ext cx="914872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000" b="1" dirty="0" smtClean="0">
                <a:solidFill>
                  <a:srgbClr val="FFFF00"/>
                </a:solidFill>
              </a:rPr>
              <a:t>Las transferencias financieras al SRPFFAA consideran dos  componentes:</a:t>
            </a:r>
          </a:p>
          <a:p>
            <a:endParaRPr lang="es-UY" sz="2000" b="1" dirty="0" smtClean="0">
              <a:solidFill>
                <a:srgbClr val="FFFF00"/>
              </a:solidFill>
            </a:endParaRPr>
          </a:p>
          <a:p>
            <a:r>
              <a:rPr lang="es-UY" sz="2000" b="1" dirty="0" smtClean="0">
                <a:solidFill>
                  <a:srgbClr val="FFFF00"/>
                </a:solidFill>
              </a:rPr>
              <a:t>1. Pasividades a cargo de RRGG, acorde lo establecido en diferentes normas</a:t>
            </a:r>
          </a:p>
          <a:p>
            <a:endParaRPr lang="es-UY" sz="2000" b="1" dirty="0" smtClean="0">
              <a:solidFill>
                <a:srgbClr val="FFFF00"/>
              </a:solidFill>
            </a:endParaRPr>
          </a:p>
          <a:p>
            <a:r>
              <a:rPr lang="es-UY" sz="2000" b="1" dirty="0" smtClean="0">
                <a:solidFill>
                  <a:srgbClr val="FFFF00"/>
                </a:solidFill>
              </a:rPr>
              <a:t>2. Asistencia Financiera </a:t>
            </a:r>
            <a:endParaRPr lang="es-UY" sz="2000" b="1" dirty="0">
              <a:solidFill>
                <a:srgbClr val="FFFF00"/>
              </a:solidFill>
            </a:endParaRPr>
          </a:p>
        </p:txBody>
      </p:sp>
      <p:pic>
        <p:nvPicPr>
          <p:cNvPr id="9" name="8 Imagen" descr="Tranferencias Rendicion de Cuentas PBI 2006-201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9078" y="2924944"/>
            <a:ext cx="8280920" cy="3700278"/>
          </a:xfrm>
          <a:prstGeom prst="rect">
            <a:avLst/>
          </a:prstGeom>
        </p:spPr>
      </p:pic>
      <p:sp>
        <p:nvSpPr>
          <p:cNvPr id="10" name="9 Elipse"/>
          <p:cNvSpPr/>
          <p:nvPr/>
        </p:nvSpPr>
        <p:spPr>
          <a:xfrm>
            <a:off x="8057412" y="5905176"/>
            <a:ext cx="432048" cy="2015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10 CuadroTexto"/>
          <p:cNvSpPr txBox="1"/>
          <p:nvPr/>
        </p:nvSpPr>
        <p:spPr>
          <a:xfrm>
            <a:off x="4860032" y="6309320"/>
            <a:ext cx="3082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000" dirty="0" smtClean="0">
                <a:solidFill>
                  <a:schemeClr val="bg1"/>
                </a:solidFill>
              </a:rPr>
              <a:t>Rendición de Cuentas 2017 , </a:t>
            </a:r>
            <a:r>
              <a:rPr lang="es-UY" sz="1000" dirty="0" err="1" smtClean="0">
                <a:solidFill>
                  <a:schemeClr val="bg1"/>
                </a:solidFill>
              </a:rPr>
              <a:t>Exp</a:t>
            </a:r>
            <a:r>
              <a:rPr lang="es-UY" sz="1000" dirty="0" smtClean="0">
                <a:solidFill>
                  <a:schemeClr val="bg1"/>
                </a:solidFill>
              </a:rPr>
              <a:t> de Motivos Pág.174 </a:t>
            </a:r>
            <a:endParaRPr lang="es-UY" sz="1000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401814" y="5868542"/>
            <a:ext cx="3802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0,9</a:t>
            </a:r>
            <a:endParaRPr lang="es-UY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 descr="P11304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28600" y="3188223"/>
            <a:ext cx="5487517" cy="36697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pic>
        <p:nvPicPr>
          <p:cNvPr id="11" name="10 Imagen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684584" y="0"/>
            <a:ext cx="6014534" cy="3212976"/>
          </a:xfrm>
          <a:prstGeom prst="rect">
            <a:avLst/>
          </a:prstGeom>
        </p:spPr>
      </p:pic>
      <p:pic>
        <p:nvPicPr>
          <p:cNvPr id="12" name="11 Imagen" descr="20150220_traslado_sanitario_foto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2008" y="0"/>
            <a:ext cx="5221992" cy="3212976"/>
          </a:xfrm>
          <a:prstGeom prst="rect">
            <a:avLst/>
          </a:prstGeom>
        </p:spPr>
      </p:pic>
      <p:pic>
        <p:nvPicPr>
          <p:cNvPr id="14" name="13 Imagen" descr="601784_10151436751954615_2075757889_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67487" y="3212976"/>
            <a:ext cx="5476513" cy="3645024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387424"/>
            <a:ext cx="7851648" cy="1512168"/>
          </a:xfrm>
        </p:spPr>
        <p:txBody>
          <a:bodyPr>
            <a:normAutofit/>
          </a:bodyPr>
          <a:lstStyle/>
          <a:p>
            <a:pPr algn="ctr"/>
            <a:r>
              <a:rPr lang="es-UY" sz="3000" dirty="0">
                <a:solidFill>
                  <a:srgbClr val="FFFF00"/>
                </a:solidFill>
                <a:latin typeface="+mn-lt"/>
              </a:rPr>
              <a:t>SITUACION FINANCIERA DEL </a:t>
            </a:r>
            <a:r>
              <a:rPr lang="es-UY" sz="3000" dirty="0" smtClean="0">
                <a:solidFill>
                  <a:srgbClr val="FFFF00"/>
                </a:solidFill>
                <a:latin typeface="+mn-lt"/>
              </a:rPr>
              <a:t>SRPFFAA</a:t>
            </a:r>
            <a:br>
              <a:rPr lang="es-UY" sz="3000" dirty="0" smtClean="0">
                <a:solidFill>
                  <a:srgbClr val="FFFF00"/>
                </a:solidFill>
                <a:latin typeface="+mn-lt"/>
              </a:rPr>
            </a:br>
            <a:endParaRPr lang="es-UY" sz="3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9" name="8 Imagen" descr="Transferencias Arturo 201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737257"/>
            <a:ext cx="7272807" cy="5663875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387424"/>
            <a:ext cx="7851648" cy="1512168"/>
          </a:xfrm>
        </p:spPr>
        <p:txBody>
          <a:bodyPr>
            <a:normAutofit/>
          </a:bodyPr>
          <a:lstStyle/>
          <a:p>
            <a:pPr algn="ctr"/>
            <a:r>
              <a:rPr lang="es-UY" sz="3000" dirty="0">
                <a:solidFill>
                  <a:srgbClr val="FFFF00"/>
                </a:solidFill>
                <a:latin typeface="+mn-lt"/>
              </a:rPr>
              <a:t>SITUACION FINANCIERA DEL </a:t>
            </a:r>
            <a:r>
              <a:rPr lang="es-UY" sz="3000" dirty="0" smtClean="0">
                <a:solidFill>
                  <a:srgbClr val="FFFF00"/>
                </a:solidFill>
                <a:latin typeface="+mn-lt"/>
              </a:rPr>
              <a:t>SRPFFAA</a:t>
            </a:r>
            <a:br>
              <a:rPr lang="es-UY" sz="3000" dirty="0" smtClean="0">
                <a:solidFill>
                  <a:srgbClr val="FFFF00"/>
                </a:solidFill>
                <a:latin typeface="+mn-lt"/>
              </a:rPr>
            </a:br>
            <a:endParaRPr lang="es-UY" sz="3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6" name="5 Imagen" descr="Transferencias valores corrientes 2004-201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124744"/>
            <a:ext cx="7629929" cy="4858991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0694" y="6357958"/>
            <a:ext cx="3500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b="1" i="1" dirty="0">
              <a:solidFill>
                <a:srgbClr val="FF0000"/>
              </a:solidFill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533400" y="-531440"/>
            <a:ext cx="7851648" cy="1296144"/>
          </a:xfrm>
        </p:spPr>
        <p:txBody>
          <a:bodyPr>
            <a:normAutofit/>
          </a:bodyPr>
          <a:lstStyle/>
          <a:p>
            <a:pPr algn="ctr"/>
            <a:r>
              <a:rPr lang="es-UY" sz="3000" dirty="0">
                <a:solidFill>
                  <a:srgbClr val="FFFF00"/>
                </a:solidFill>
                <a:latin typeface="+mn-lt"/>
              </a:rPr>
              <a:t>SITUACION FINANCIERA DEL SRPFFAA</a:t>
            </a:r>
          </a:p>
        </p:txBody>
      </p:sp>
      <p:pic>
        <p:nvPicPr>
          <p:cNvPr id="6" name="5 Imagen" descr="Transferencias financieras 2004-201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7151" y="888909"/>
            <a:ext cx="7711273" cy="5132379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1472" y="56145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UY" sz="5400" b="1" i="1" dirty="0">
              <a:solidFill>
                <a:srgbClr val="FFFF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726909" y="836712"/>
            <a:ext cx="5806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000" b="1" dirty="0" smtClean="0">
                <a:solidFill>
                  <a:srgbClr val="FFFF00"/>
                </a:solidFill>
              </a:rPr>
              <a:t>TRANSFERENCIAS FINACIERAS EN </a:t>
            </a:r>
            <a:r>
              <a:rPr lang="es-UY" sz="2000" b="1" dirty="0" smtClean="0">
                <a:solidFill>
                  <a:srgbClr val="FFFF00"/>
                </a:solidFill>
              </a:rPr>
              <a:t> DÓLARES </a:t>
            </a:r>
            <a:endParaRPr lang="es-UY" sz="2000" b="1" dirty="0">
              <a:solidFill>
                <a:srgbClr val="FFFF00"/>
              </a:solidFill>
            </a:endParaRPr>
          </a:p>
        </p:txBody>
      </p:sp>
      <p:pic>
        <p:nvPicPr>
          <p:cNvPr id="10" name="9 Imagen" descr="Transferencias financieras en dolar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00808"/>
            <a:ext cx="9144000" cy="4315408"/>
          </a:xfrm>
          <a:prstGeom prst="rect">
            <a:avLst/>
          </a:prstGeom>
        </p:spPr>
      </p:pic>
      <p:sp>
        <p:nvSpPr>
          <p:cNvPr id="11" name="10 Elipse"/>
          <p:cNvSpPr/>
          <p:nvPr/>
        </p:nvSpPr>
        <p:spPr>
          <a:xfrm>
            <a:off x="5796698" y="2910992"/>
            <a:ext cx="100811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2" name="11 Elipse"/>
          <p:cNvSpPr/>
          <p:nvPr/>
        </p:nvSpPr>
        <p:spPr>
          <a:xfrm>
            <a:off x="5803958" y="5733818"/>
            <a:ext cx="100811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ransition>
    <p:blinds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4573</TotalTime>
  <Words>3195</Words>
  <Application>Microsoft Office PowerPoint</Application>
  <PresentationFormat>Presentación en pantalla (4:3)</PresentationFormat>
  <Paragraphs>609</Paragraphs>
  <Slides>50</Slides>
  <Notes>50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Flujo</vt:lpstr>
      <vt:lpstr>REFORMA DEL SISTEMA DE SEGURIDAD SOCIAL MILITAR</vt:lpstr>
      <vt:lpstr>SUMARIO</vt:lpstr>
      <vt:lpstr>Estado Militar</vt:lpstr>
      <vt:lpstr>Estado Militar</vt:lpstr>
      <vt:lpstr>SITUACION FINANCIERA DEL SRPFFAA </vt:lpstr>
      <vt:lpstr>SITUACION FINANCIERA DEL SRPFFAA </vt:lpstr>
      <vt:lpstr>SITUACION FINANCIERA DEL SRPFFAA </vt:lpstr>
      <vt:lpstr>SITUACION FINANCIERA DEL SRPFFAA</vt:lpstr>
      <vt:lpstr>Diapositiva 9</vt:lpstr>
      <vt:lpstr>Diapositiva 10</vt:lpstr>
      <vt:lpstr>PRINCIPALES FACTORES QUE GENERAN LA NECESIDAD DE ASISTENCIA FINANCIERA</vt:lpstr>
      <vt:lpstr>RELACIÓN ACTIVO/PASIVO</vt:lpstr>
      <vt:lpstr>APORTES DEL ESTADO</vt:lpstr>
      <vt:lpstr>APORTES DEL ESTADO</vt:lpstr>
      <vt:lpstr>Diapositiva 15</vt:lpstr>
      <vt:lpstr>Diapositiva 16</vt:lpstr>
      <vt:lpstr>Diapositiva 17</vt:lpstr>
      <vt:lpstr>DESFASAJE DE AUMENTOS ACTIVOS Y PASIVOS</vt:lpstr>
      <vt:lpstr>TOPES PASIVIDADES</vt:lpstr>
      <vt:lpstr>PROYECCIÓN DEMOGRÁFICA </vt:lpstr>
      <vt:lpstr>RANGOS ETÁREOS PASIVOS </vt:lpstr>
      <vt:lpstr>PROYECCIÓN DEMOGRÁFICA </vt:lpstr>
      <vt:lpstr>PROYECCIÓN DEMOGRÁFICA 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RÉGIMEN DE TRANSICIÓN </vt:lpstr>
      <vt:lpstr>RÉGIMEN DE TRANSICIÓN </vt:lpstr>
      <vt:lpstr>LEYES COMPARATIVAS </vt:lpstr>
      <vt:lpstr>AÑOS  DE SERVICIO MÍNIMOS PARA EL RETIRO </vt:lpstr>
      <vt:lpstr>BONIFICACIÓN GENERAL</vt:lpstr>
      <vt:lpstr>BONIFICACIÓN GENERAL</vt:lpstr>
      <vt:lpstr>BONIFICACIÓN GENERAL</vt:lpstr>
      <vt:lpstr>BONIFICACIONES</vt:lpstr>
      <vt:lpstr>Diapositiva 38</vt:lpstr>
      <vt:lpstr>Diapositiva 39</vt:lpstr>
      <vt:lpstr>PENSIONES O RETIROS  POR ACTO DE SERVICIO</vt:lpstr>
      <vt:lpstr>PENSIONES O RETIROS  POR ACTO DE SERVICIO</vt:lpstr>
      <vt:lpstr>Diapositiva 42</vt:lpstr>
      <vt:lpstr>Diapositiva 43</vt:lpstr>
      <vt:lpstr>TOPE HABER BÁSICO DE PENSIÓN</vt:lpstr>
      <vt:lpstr>TOPE HABER BÁSICO DE PENSIÓN</vt:lpstr>
      <vt:lpstr>AFECTACIÓN DEL SRPFFAA </vt:lpstr>
      <vt:lpstr>CONCLUSIONES</vt:lpstr>
      <vt:lpstr>CONCLUSIONES</vt:lpstr>
      <vt:lpstr>Diapositiva 49</vt:lpstr>
      <vt:lpstr>Diapositiva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Elgues</dc:creator>
  <cp:lastModifiedBy>Administrador</cp:lastModifiedBy>
  <cp:revision>159</cp:revision>
  <dcterms:created xsi:type="dcterms:W3CDTF">2009-05-02T18:23:58Z</dcterms:created>
  <dcterms:modified xsi:type="dcterms:W3CDTF">2018-10-03T06:21:47Z</dcterms:modified>
</cp:coreProperties>
</file>