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77" r:id="rId2"/>
    <p:sldId id="278" r:id="rId3"/>
    <p:sldId id="279" r:id="rId4"/>
    <p:sldId id="268" r:id="rId5"/>
    <p:sldId id="258" r:id="rId6"/>
    <p:sldId id="259" r:id="rId7"/>
    <p:sldId id="261" r:id="rId8"/>
    <p:sldId id="262" r:id="rId9"/>
    <p:sldId id="263" r:id="rId10"/>
    <p:sldId id="280" r:id="rId11"/>
    <p:sldId id="281" r:id="rId12"/>
    <p:sldId id="266" r:id="rId13"/>
    <p:sldId id="267" r:id="rId14"/>
    <p:sldId id="283" r:id="rId15"/>
  </p:sldIdLst>
  <p:sldSz cx="10801350" cy="5256213"/>
  <p:notesSz cx="6858000" cy="9144000"/>
  <p:embeddedFontLst>
    <p:embeddedFont>
      <p:font typeface="Playfair Display" panose="020B060402020202020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 autoAdjust="0"/>
    <p:restoredTop sz="94660"/>
  </p:normalViewPr>
  <p:slideViewPr>
    <p:cSldViewPr snapToGrid="0">
      <p:cViewPr>
        <p:scale>
          <a:sx n="98" d="100"/>
          <a:sy n="98" d="100"/>
        </p:scale>
        <p:origin x="310" y="-29"/>
      </p:cViewPr>
      <p:guideLst>
        <p:guide orient="horz" pos="1656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816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fd6f2dce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fd6f2dce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d6f2dce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fd6f2dce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fd6f2dce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fd6f2dce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fd6f2dce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fd6f2dce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d6f2dce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d6f2dce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fd6f2dce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fd6f2dce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fd6f2dce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fd6f2dce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83aa9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83aa9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d6f2dce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d6f2dce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fd6f2dce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fd6f2dce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fd6f2dce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fd6f2dce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d6f2dce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fd6f2dce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fd6f2dce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685800"/>
            <a:ext cx="7045326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fd6f2dce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247316" y="765215"/>
            <a:ext cx="4306721" cy="372579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3765" tIns="93765" rIns="93765" bIns="937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35423" y="1014454"/>
            <a:ext cx="3730506" cy="3227306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3765" tIns="93765" rIns="93765" bIns="937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57447" y="1662858"/>
            <a:ext cx="3486340" cy="1619018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657580" y="3338521"/>
            <a:ext cx="3486340" cy="716770"/>
          </a:xfrm>
          <a:prstGeom prst="rect">
            <a:avLst/>
          </a:prstGeom>
        </p:spPr>
        <p:txBody>
          <a:bodyPr spcFirstLastPara="1" wrap="square" lIns="93765" tIns="93765" rIns="93765" bIns="9376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3" y="5156275"/>
            <a:ext cx="10801350" cy="999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3765" tIns="93765" rIns="93765" bIns="937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68198" y="1260125"/>
            <a:ext cx="10064958" cy="1645383"/>
          </a:xfrm>
          <a:prstGeom prst="rect">
            <a:avLst/>
          </a:prstGeom>
        </p:spPr>
        <p:txBody>
          <a:bodyPr spcFirstLastPara="1" wrap="square" lIns="93765" tIns="93765" rIns="93765" bIns="9376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3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3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3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3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3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3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3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3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3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68198" y="2983431"/>
            <a:ext cx="10064958" cy="1095083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>
            <a:lvl1pPr marL="468904" lvl="0" indent="-351678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37809" lvl="1" indent="-325628" algn="ctr">
              <a:spcBef>
                <a:spcPts val="1641"/>
              </a:spcBef>
              <a:spcAft>
                <a:spcPts val="0"/>
              </a:spcAft>
              <a:buSzPts val="1400"/>
              <a:buChar char="○"/>
              <a:defRPr/>
            </a:lvl2pPr>
            <a:lvl3pPr marL="1406713" lvl="2" indent="-325628" algn="ctr">
              <a:spcBef>
                <a:spcPts val="1641"/>
              </a:spcBef>
              <a:spcAft>
                <a:spcPts val="0"/>
              </a:spcAft>
              <a:buSzPts val="1400"/>
              <a:buChar char="■"/>
              <a:defRPr/>
            </a:lvl3pPr>
            <a:lvl4pPr marL="1875617" lvl="3" indent="-325628" algn="ctr">
              <a:spcBef>
                <a:spcPts val="1641"/>
              </a:spcBef>
              <a:spcAft>
                <a:spcPts val="0"/>
              </a:spcAft>
              <a:buSzPts val="1400"/>
              <a:buChar char="●"/>
              <a:defRPr/>
            </a:lvl4pPr>
            <a:lvl5pPr marL="2344522" lvl="4" indent="-325628" algn="ctr">
              <a:spcBef>
                <a:spcPts val="1641"/>
              </a:spcBef>
              <a:spcAft>
                <a:spcPts val="0"/>
              </a:spcAft>
              <a:buSzPts val="1400"/>
              <a:buChar char="○"/>
              <a:defRPr/>
            </a:lvl5pPr>
            <a:lvl6pPr marL="2813426" lvl="5" indent="-325628" algn="ctr">
              <a:spcBef>
                <a:spcPts val="1641"/>
              </a:spcBef>
              <a:spcAft>
                <a:spcPts val="0"/>
              </a:spcAft>
              <a:buSzPts val="1400"/>
              <a:buChar char="■"/>
              <a:defRPr/>
            </a:lvl6pPr>
            <a:lvl7pPr marL="3282330" lvl="6" indent="-325628" algn="ctr">
              <a:spcBef>
                <a:spcPts val="1641"/>
              </a:spcBef>
              <a:spcAft>
                <a:spcPts val="0"/>
              </a:spcAft>
              <a:buSzPts val="1400"/>
              <a:buChar char="●"/>
              <a:defRPr/>
            </a:lvl7pPr>
            <a:lvl8pPr marL="3751235" lvl="7" indent="-325628" algn="ctr">
              <a:spcBef>
                <a:spcPts val="1641"/>
              </a:spcBef>
              <a:spcAft>
                <a:spcPts val="0"/>
              </a:spcAft>
              <a:buSzPts val="1400"/>
              <a:buChar char="○"/>
              <a:defRPr/>
            </a:lvl8pPr>
            <a:lvl9pPr marL="4220139" lvl="8" indent="-325628" algn="ctr">
              <a:spcBef>
                <a:spcPts val="1641"/>
              </a:spcBef>
              <a:spcAft>
                <a:spcPts val="1641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1908" y="1455083"/>
            <a:ext cx="9597538" cy="183760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" y="5156275"/>
            <a:ext cx="10801350" cy="999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3765" tIns="93765" rIns="93765" bIns="937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68198" y="399930"/>
            <a:ext cx="10064958" cy="639821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68198" y="1177731"/>
            <a:ext cx="10064958" cy="3491266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>
            <a:lvl1pPr marL="468904" lvl="0" indent="-3516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37809" lvl="1" indent="-325628">
              <a:spcBef>
                <a:spcPts val="1641"/>
              </a:spcBef>
              <a:spcAft>
                <a:spcPts val="0"/>
              </a:spcAft>
              <a:buSzPts val="1400"/>
              <a:buChar char="○"/>
              <a:defRPr/>
            </a:lvl2pPr>
            <a:lvl3pPr marL="1406713" lvl="2" indent="-325628">
              <a:spcBef>
                <a:spcPts val="1641"/>
              </a:spcBef>
              <a:spcAft>
                <a:spcPts val="0"/>
              </a:spcAft>
              <a:buSzPts val="1400"/>
              <a:buChar char="■"/>
              <a:defRPr/>
            </a:lvl3pPr>
            <a:lvl4pPr marL="1875617" lvl="3" indent="-325628">
              <a:spcBef>
                <a:spcPts val="1641"/>
              </a:spcBef>
              <a:spcAft>
                <a:spcPts val="0"/>
              </a:spcAft>
              <a:buSzPts val="1400"/>
              <a:buChar char="●"/>
              <a:defRPr/>
            </a:lvl4pPr>
            <a:lvl5pPr marL="2344522" lvl="4" indent="-325628">
              <a:spcBef>
                <a:spcPts val="1641"/>
              </a:spcBef>
              <a:spcAft>
                <a:spcPts val="0"/>
              </a:spcAft>
              <a:buSzPts val="1400"/>
              <a:buChar char="○"/>
              <a:defRPr/>
            </a:lvl5pPr>
            <a:lvl6pPr marL="2813426" lvl="5" indent="-325628">
              <a:spcBef>
                <a:spcPts val="1641"/>
              </a:spcBef>
              <a:spcAft>
                <a:spcPts val="0"/>
              </a:spcAft>
              <a:buSzPts val="1400"/>
              <a:buChar char="■"/>
              <a:defRPr/>
            </a:lvl6pPr>
            <a:lvl7pPr marL="3282330" lvl="6" indent="-325628">
              <a:spcBef>
                <a:spcPts val="1641"/>
              </a:spcBef>
              <a:spcAft>
                <a:spcPts val="0"/>
              </a:spcAft>
              <a:buSzPts val="1400"/>
              <a:buChar char="●"/>
              <a:defRPr/>
            </a:lvl7pPr>
            <a:lvl8pPr marL="3751235" lvl="7" indent="-325628">
              <a:spcBef>
                <a:spcPts val="1641"/>
              </a:spcBef>
              <a:spcAft>
                <a:spcPts val="0"/>
              </a:spcAft>
              <a:buSzPts val="1400"/>
              <a:buChar char="○"/>
              <a:defRPr/>
            </a:lvl8pPr>
            <a:lvl9pPr marL="4220139" lvl="8" indent="-325628">
              <a:spcBef>
                <a:spcPts val="1641"/>
              </a:spcBef>
              <a:spcAft>
                <a:spcPts val="1641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68198" y="399930"/>
            <a:ext cx="10064958" cy="639821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68196" y="1177731"/>
            <a:ext cx="4724882" cy="3491266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>
            <a:lvl1pPr marL="468904" lvl="0" indent="-32562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37809" lvl="1" indent="-312603">
              <a:spcBef>
                <a:spcPts val="1641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406713" lvl="2" indent="-312603">
              <a:spcBef>
                <a:spcPts val="1641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75617" lvl="3" indent="-312603">
              <a:spcBef>
                <a:spcPts val="1641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344522" lvl="4" indent="-312603">
              <a:spcBef>
                <a:spcPts val="1641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813426" lvl="5" indent="-312603">
              <a:spcBef>
                <a:spcPts val="1641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82330" lvl="6" indent="-312603">
              <a:spcBef>
                <a:spcPts val="1641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751235" lvl="7" indent="-312603">
              <a:spcBef>
                <a:spcPts val="1641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220139" lvl="8" indent="-312603">
              <a:spcBef>
                <a:spcPts val="1641"/>
              </a:spcBef>
              <a:spcAft>
                <a:spcPts val="1641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5708275" y="1177731"/>
            <a:ext cx="4724882" cy="3491266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>
            <a:lvl1pPr marL="468904" lvl="0" indent="-32562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37809" lvl="1" indent="-312603">
              <a:spcBef>
                <a:spcPts val="1641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406713" lvl="2" indent="-312603">
              <a:spcBef>
                <a:spcPts val="1641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75617" lvl="3" indent="-312603">
              <a:spcBef>
                <a:spcPts val="1641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344522" lvl="4" indent="-312603">
              <a:spcBef>
                <a:spcPts val="1641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813426" lvl="5" indent="-312603">
              <a:spcBef>
                <a:spcPts val="1641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82330" lvl="6" indent="-312603">
              <a:spcBef>
                <a:spcPts val="1641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751235" lvl="7" indent="-312603">
              <a:spcBef>
                <a:spcPts val="1641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220139" lvl="8" indent="-312603">
              <a:spcBef>
                <a:spcPts val="1641"/>
              </a:spcBef>
              <a:spcAft>
                <a:spcPts val="1641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68198" y="399930"/>
            <a:ext cx="10064958" cy="639821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68198" y="567780"/>
            <a:ext cx="3316950" cy="772261"/>
          </a:xfrm>
          <a:prstGeom prst="rect">
            <a:avLst/>
          </a:prstGeom>
        </p:spPr>
        <p:txBody>
          <a:bodyPr spcFirstLastPara="1" wrap="square" lIns="93765" tIns="93765" rIns="93765" bIns="9376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68198" y="1421868"/>
            <a:ext cx="3316950" cy="3249072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>
            <a:lvl1pPr marL="468904" lvl="0" indent="-31260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37809" lvl="1" indent="-312603">
              <a:spcBef>
                <a:spcPts val="1641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406713" lvl="2" indent="-312603">
              <a:spcBef>
                <a:spcPts val="1641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75617" lvl="3" indent="-312603">
              <a:spcBef>
                <a:spcPts val="1641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344522" lvl="4" indent="-312603">
              <a:spcBef>
                <a:spcPts val="1641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813426" lvl="5" indent="-312603">
              <a:spcBef>
                <a:spcPts val="1641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82330" lvl="6" indent="-312603">
              <a:spcBef>
                <a:spcPts val="1641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751235" lvl="7" indent="-312603">
              <a:spcBef>
                <a:spcPts val="1641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220139" lvl="8" indent="-312603">
              <a:spcBef>
                <a:spcPts val="1641"/>
              </a:spcBef>
              <a:spcAft>
                <a:spcPts val="1641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579109" y="537885"/>
            <a:ext cx="6637091" cy="4180444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9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5400677" y="-25"/>
            <a:ext cx="5400675" cy="52562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3765" tIns="93765" rIns="93765" bIns="937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941302" y="4594013"/>
            <a:ext cx="55317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3624" y="1132230"/>
            <a:ext cx="4778392" cy="1720494"/>
          </a:xfrm>
          <a:prstGeom prst="rect">
            <a:avLst/>
          </a:prstGeom>
        </p:spPr>
        <p:txBody>
          <a:bodyPr spcFirstLastPara="1" wrap="square" lIns="93765" tIns="93765" rIns="93765" bIns="9376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3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13624" y="2907551"/>
            <a:ext cx="4778392" cy="1374985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5834787" y="740075"/>
            <a:ext cx="4532455" cy="3776073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marL="468904" lvl="0" indent="-35167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37809" lvl="1" indent="-325628">
              <a:spcBef>
                <a:spcPts val="1641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406713" lvl="2" indent="-325628">
              <a:spcBef>
                <a:spcPts val="1641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75617" lvl="3" indent="-325628">
              <a:spcBef>
                <a:spcPts val="1641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344522" lvl="4" indent="-325628">
              <a:spcBef>
                <a:spcPts val="1641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813426" lvl="5" indent="-325628">
              <a:spcBef>
                <a:spcPts val="1641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82330" lvl="6" indent="-325628">
              <a:spcBef>
                <a:spcPts val="1641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751235" lvl="7" indent="-325628">
              <a:spcBef>
                <a:spcPts val="1641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220139" lvl="8" indent="-325628">
              <a:spcBef>
                <a:spcPts val="1641"/>
              </a:spcBef>
              <a:spcAft>
                <a:spcPts val="1641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77411" y="4323283"/>
            <a:ext cx="7086082" cy="611922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marL="468904" lvl="0" indent="-23445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8198" y="399930"/>
            <a:ext cx="10064958" cy="63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65" tIns="93765" rIns="93765" bIns="9376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8198" y="1177731"/>
            <a:ext cx="10064958" cy="349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65" tIns="93765" rIns="93765" bIns="9376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029108" y="4783592"/>
            <a:ext cx="648153" cy="40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65" tIns="93765" rIns="93765" bIns="9376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167" y="3560976"/>
            <a:ext cx="857360" cy="8715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54" r="1244" b="473"/>
          <a:stretch/>
        </p:blipFill>
        <p:spPr>
          <a:xfrm>
            <a:off x="3301291" y="3561610"/>
            <a:ext cx="848641" cy="88358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369838" y="437469"/>
            <a:ext cx="6091645" cy="864137"/>
          </a:xfrm>
          <a:prstGeom prst="rect">
            <a:avLst/>
          </a:prstGeom>
        </p:spPr>
        <p:txBody>
          <a:bodyPr wrap="square" lIns="93781" tIns="46890" rIns="93781" bIns="46890">
            <a:spAutoFit/>
          </a:bodyPr>
          <a:lstStyle/>
          <a:p>
            <a:pPr algn="ctr"/>
            <a:r>
              <a:rPr lang="es-ES" sz="2500" b="1" dirty="0" smtClean="0">
                <a:solidFill>
                  <a:schemeClr val="tx1"/>
                </a:solidFill>
                <a:latin typeface="Playfair Display" panose="020B0604020202020204" charset="0"/>
                <a:cs typeface="Arial" panose="020B0604020202020204" pitchFamily="34" charset="0"/>
              </a:rPr>
              <a:t>DESAFÍOS DEL RETAIL</a:t>
            </a:r>
          </a:p>
          <a:p>
            <a:pPr algn="ctr"/>
            <a:r>
              <a:rPr lang="es-ES" sz="2500" b="1" dirty="0" smtClean="0">
                <a:solidFill>
                  <a:schemeClr val="tx1"/>
                </a:solidFill>
                <a:latin typeface="Playfair Display" panose="020B0604020202020204" charset="0"/>
                <a:cs typeface="Arial" panose="020B0604020202020204" pitchFamily="34" charset="0"/>
              </a:rPr>
              <a:t>Cr</a:t>
            </a:r>
            <a:r>
              <a:rPr lang="es-ES" sz="2500" b="1" dirty="0">
                <a:solidFill>
                  <a:schemeClr val="tx1"/>
                </a:solidFill>
                <a:latin typeface="Playfair Display" panose="020B0604020202020204" charset="0"/>
                <a:cs typeface="Arial" panose="020B0604020202020204" pitchFamily="34" charset="0"/>
              </a:rPr>
              <a:t>. Carlos A </a:t>
            </a:r>
            <a:r>
              <a:rPr lang="es-ES" sz="2500" b="1" dirty="0" err="1">
                <a:solidFill>
                  <a:schemeClr val="tx1"/>
                </a:solidFill>
                <a:latin typeface="Playfair Display" panose="020B0604020202020204" charset="0"/>
                <a:cs typeface="Arial" panose="020B0604020202020204" pitchFamily="34" charset="0"/>
              </a:rPr>
              <a:t>Lecueder</a:t>
            </a:r>
            <a:endParaRPr lang="es-ES" sz="2500" b="1" dirty="0">
              <a:solidFill>
                <a:schemeClr val="tx1"/>
              </a:solidFill>
              <a:latin typeface="Playfair Display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2051" name="Imagen 1" descr="image00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1799" y="1394645"/>
            <a:ext cx="6096982" cy="216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/>
          <a:srcRect l="2279" t="1551" r="2055" b="1646"/>
          <a:stretch/>
        </p:blipFill>
        <p:spPr>
          <a:xfrm>
            <a:off x="8558780" y="3566959"/>
            <a:ext cx="826657" cy="860841"/>
          </a:xfrm>
          <a:prstGeom prst="rect">
            <a:avLst/>
          </a:prstGeom>
        </p:spPr>
      </p:pic>
      <p:pic>
        <p:nvPicPr>
          <p:cNvPr id="12" name="1 Imagen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5030" y="3560975"/>
            <a:ext cx="816620" cy="84173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8" y="3555590"/>
            <a:ext cx="1135266" cy="8530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38" y="3519072"/>
            <a:ext cx="700032" cy="92612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16" y="3566958"/>
            <a:ext cx="738402" cy="8736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08" y="3545742"/>
            <a:ext cx="700565" cy="8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2480800" y="38787"/>
            <a:ext cx="5958106" cy="4528099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/>
          <a:p>
            <a:r>
              <a:rPr lang="es-UY" sz="4100" dirty="0" smtClean="0"/>
              <a:t>INTERNET</a:t>
            </a:r>
            <a:endParaRPr sz="4100" dirty="0"/>
          </a:p>
          <a:p>
            <a:pPr algn="l"/>
            <a:endParaRPr sz="2500" dirty="0"/>
          </a:p>
          <a:p>
            <a:pPr marL="468904" indent="-390754" algn="l">
              <a:lnSpc>
                <a:spcPct val="115000"/>
              </a:lnSpc>
              <a:spcBef>
                <a:spcPts val="1231"/>
              </a:spcBef>
              <a:buSzPts val="2400"/>
              <a:buChar char="●"/>
            </a:pPr>
            <a:r>
              <a:rPr lang="en" sz="2500" dirty="0" smtClean="0"/>
              <a:t>No es un enemigo</a:t>
            </a:r>
            <a:endParaRPr sz="2500" dirty="0"/>
          </a:p>
          <a:p>
            <a:pPr marL="468904" indent="-390754" algn="l">
              <a:lnSpc>
                <a:spcPct val="115000"/>
              </a:lnSpc>
              <a:buSzPts val="2400"/>
              <a:buChar char="●"/>
            </a:pPr>
            <a:r>
              <a:rPr lang="en" sz="2500" dirty="0" smtClean="0"/>
              <a:t>Formidable vehículo de comunicación </a:t>
            </a:r>
            <a:endParaRPr sz="2500" dirty="0"/>
          </a:p>
          <a:p>
            <a:pPr marL="468904" indent="-390754" algn="l">
              <a:lnSpc>
                <a:spcPct val="115000"/>
              </a:lnSpc>
              <a:buSzPts val="2400"/>
              <a:buChar char="●"/>
            </a:pPr>
            <a:r>
              <a:rPr lang="en" sz="2500" dirty="0" smtClean="0"/>
              <a:t>Herramienta para generar ventas </a:t>
            </a:r>
            <a:endParaRPr sz="2500" dirty="0" smtClean="0"/>
          </a:p>
          <a:p>
            <a:pPr marL="468904" indent="-390754" algn="l">
              <a:lnSpc>
                <a:spcPct val="115000"/>
              </a:lnSpc>
              <a:buSzPts val="2400"/>
              <a:buChar char="●"/>
            </a:pPr>
            <a:r>
              <a:rPr lang="en" sz="2500" dirty="0" smtClean="0"/>
              <a:t>Y para mejorar la experiencia de compra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37030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2480800" y="38787"/>
            <a:ext cx="5958106" cy="4528099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/>
          <a:p>
            <a:r>
              <a:rPr lang="es-UY" sz="4100" dirty="0" smtClean="0"/>
              <a:t>INTERNET</a:t>
            </a:r>
            <a:endParaRPr sz="4100" dirty="0"/>
          </a:p>
          <a:p>
            <a:pPr algn="l"/>
            <a:endParaRPr sz="2500" dirty="0"/>
          </a:p>
          <a:p>
            <a:pPr marL="468904" indent="-390754" algn="l">
              <a:lnSpc>
                <a:spcPct val="115000"/>
              </a:lnSpc>
              <a:spcBef>
                <a:spcPts val="1231"/>
              </a:spcBef>
              <a:buSzPts val="2400"/>
              <a:buChar char="●"/>
            </a:pPr>
            <a:r>
              <a:rPr lang="en" sz="2500" dirty="0" smtClean="0"/>
              <a:t>Libertad para el consumidor</a:t>
            </a:r>
            <a:endParaRPr sz="2500" dirty="0"/>
          </a:p>
          <a:p>
            <a:pPr marL="468904" indent="-390754" algn="l">
              <a:lnSpc>
                <a:spcPct val="115000"/>
              </a:lnSpc>
              <a:buSzPts val="2400"/>
              <a:buChar char="●"/>
            </a:pPr>
            <a:r>
              <a:rPr lang="en" sz="2500" dirty="0" smtClean="0"/>
              <a:t>Comunicación uno a uno </a:t>
            </a:r>
            <a:endParaRPr sz="2500" dirty="0"/>
          </a:p>
          <a:p>
            <a:pPr marL="468904" indent="-390754" algn="l">
              <a:lnSpc>
                <a:spcPct val="115000"/>
              </a:lnSpc>
              <a:buSzPts val="2400"/>
              <a:buChar char="●"/>
            </a:pPr>
            <a:r>
              <a:rPr lang="en" sz="2500" dirty="0" smtClean="0"/>
              <a:t>Nace la OMNICANALIDAD </a:t>
            </a:r>
            <a:endParaRPr sz="2500" dirty="0" smtClean="0"/>
          </a:p>
          <a:p>
            <a:pPr marL="78150" algn="l">
              <a:lnSpc>
                <a:spcPct val="115000"/>
              </a:lnSpc>
              <a:buSzPts val="2400"/>
            </a:pP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4323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68198" y="260779"/>
            <a:ext cx="10064958" cy="673665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/>
          <a:p>
            <a:pPr algn="ctr"/>
            <a:r>
              <a:rPr lang="en" sz="3700" dirty="0"/>
              <a:t>Omnichannel</a:t>
            </a:r>
            <a:endParaRPr sz="3700" dirty="0"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1044285" y="934443"/>
            <a:ext cx="8835279" cy="4165423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/>
          <a:p>
            <a:pPr marL="0" indent="0" algn="just">
              <a:buNone/>
            </a:pPr>
            <a:r>
              <a:rPr lang="en" sz="2500" dirty="0"/>
              <a:t>El comercio minorista evoluciona hacia la combinación de factores y recursos, en la búsqueda de ofrecer todas las posibilidades al cliente:</a:t>
            </a:r>
            <a:endParaRPr sz="2500" dirty="0"/>
          </a:p>
          <a:p>
            <a:pPr marL="0" indent="0" algn="just">
              <a:spcBef>
                <a:spcPts val="1641"/>
              </a:spcBef>
              <a:buNone/>
            </a:pPr>
            <a:r>
              <a:rPr lang="en" sz="2500" dirty="0"/>
              <a:t>Combinación de shopping, celular, laptop, tablet, </a:t>
            </a:r>
            <a:r>
              <a:rPr lang="en" sz="2500" dirty="0" smtClean="0"/>
              <a:t>local del centro</a:t>
            </a:r>
            <a:r>
              <a:rPr lang="en" sz="2500" dirty="0"/>
              <a:t>, </a:t>
            </a:r>
            <a:r>
              <a:rPr lang="en" sz="2500" dirty="0" smtClean="0"/>
              <a:t>teléfono, supermercado </a:t>
            </a:r>
            <a:r>
              <a:rPr lang="en" sz="2500" dirty="0"/>
              <a:t>y todo lo que pueda venir.</a:t>
            </a:r>
            <a:endParaRPr sz="2500" dirty="0"/>
          </a:p>
          <a:p>
            <a:pPr marL="0" indent="0" algn="just">
              <a:spcBef>
                <a:spcPts val="1231"/>
              </a:spcBef>
              <a:buNone/>
            </a:pPr>
            <a:r>
              <a:rPr lang="en" sz="2500" dirty="0"/>
              <a:t>La </a:t>
            </a:r>
            <a:r>
              <a:rPr lang="en" sz="2500" dirty="0" smtClean="0"/>
              <a:t>omnicanalidad es </a:t>
            </a:r>
            <a:r>
              <a:rPr lang="en" sz="2500" dirty="0"/>
              <a:t>la libertad para el </a:t>
            </a:r>
            <a:r>
              <a:rPr lang="en" sz="2500" dirty="0" smtClean="0"/>
              <a:t>consumidor.</a:t>
            </a:r>
            <a:endParaRPr lang="en" sz="2500" dirty="0"/>
          </a:p>
          <a:p>
            <a:pPr marL="0" indent="0" algn="just">
              <a:spcBef>
                <a:spcPts val="1231"/>
              </a:spcBef>
              <a:buNone/>
            </a:pPr>
            <a:r>
              <a:rPr lang="en" sz="2500" b="1" dirty="0">
                <a:solidFill>
                  <a:srgbClr val="FF0000"/>
                </a:solidFill>
              </a:rPr>
              <a:t>Voydeshopping, pick up.</a:t>
            </a:r>
            <a:endParaRPr sz="2500" b="1" dirty="0">
              <a:solidFill>
                <a:srgbClr val="FF0000"/>
              </a:solidFill>
            </a:endParaRPr>
          </a:p>
          <a:p>
            <a:pPr indent="0">
              <a:spcBef>
                <a:spcPts val="1231"/>
              </a:spcBef>
              <a:spcAft>
                <a:spcPts val="1641"/>
              </a:spcAft>
              <a:buNone/>
            </a:pP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68198" y="445944"/>
            <a:ext cx="10064958" cy="780231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/>
          <a:p>
            <a:pPr algn="ctr"/>
            <a:r>
              <a:rPr lang="en" sz="3700" dirty="0"/>
              <a:t>Experiencia 360</a:t>
            </a:r>
            <a:endParaRPr sz="3700" dirty="0"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1273858" y="1339684"/>
            <a:ext cx="8835279" cy="3736831"/>
          </a:xfrm>
          <a:prstGeom prst="rect">
            <a:avLst/>
          </a:prstGeom>
        </p:spPr>
        <p:txBody>
          <a:bodyPr spcFirstLastPara="1" wrap="square" lIns="93765" tIns="93765" rIns="93765" bIns="93765" anchor="t" anchorCtr="0">
            <a:noAutofit/>
          </a:bodyPr>
          <a:lstStyle/>
          <a:p>
            <a:pPr marL="0" indent="0" algn="just">
              <a:buNone/>
            </a:pPr>
            <a:r>
              <a:rPr lang="en" sz="2500" dirty="0" smtClean="0"/>
              <a:t>La gran diferencia a favor del Brick and Mortar</a:t>
            </a:r>
            <a:endParaRPr sz="2500" dirty="0"/>
          </a:p>
          <a:p>
            <a:pPr marL="0" indent="0" algn="just">
              <a:spcBef>
                <a:spcPts val="1641"/>
              </a:spcBef>
              <a:buNone/>
            </a:pPr>
            <a:r>
              <a:rPr lang="en" sz="2500" dirty="0" smtClean="0"/>
              <a:t>Sociabilizar, ver gente, comer, divertirse, probar, tocar, etc.</a:t>
            </a:r>
          </a:p>
          <a:p>
            <a:pPr marL="0" indent="0" algn="just">
              <a:spcBef>
                <a:spcPts val="1641"/>
              </a:spcBef>
              <a:buNone/>
            </a:pPr>
            <a:r>
              <a:rPr lang="en" sz="2500" dirty="0" smtClean="0"/>
              <a:t>Hacer de la visita, una gran experiencia.</a:t>
            </a:r>
          </a:p>
          <a:p>
            <a:pPr marL="0" indent="0" algn="just">
              <a:spcBef>
                <a:spcPts val="1641"/>
              </a:spcBef>
              <a:buNone/>
            </a:pPr>
            <a:r>
              <a:rPr lang="en" sz="2500" dirty="0" smtClean="0"/>
              <a:t>Parking, Marketing, Operaciones, Clima, el Mix, las grandes tiendas, nuestro personal, la Tecnología: TODO EN UN MISMO LUGAR.</a:t>
            </a:r>
            <a:endParaRPr sz="2500" dirty="0"/>
          </a:p>
          <a:p>
            <a:pPr marL="0" indent="0">
              <a:spcBef>
                <a:spcPts val="1231"/>
              </a:spcBef>
              <a:buNone/>
            </a:pPr>
            <a:endParaRPr sz="2500" dirty="0"/>
          </a:p>
          <a:p>
            <a:pPr indent="0">
              <a:spcBef>
                <a:spcPts val="1641"/>
              </a:spcBef>
              <a:spcAft>
                <a:spcPts val="1641"/>
              </a:spcAft>
              <a:buNone/>
            </a:pP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3622" y="740070"/>
            <a:ext cx="4778393" cy="4044019"/>
          </a:xfrm>
          <a:prstGeom prst="rect">
            <a:avLst/>
          </a:prstGeom>
        </p:spPr>
        <p:txBody>
          <a:bodyPr spcFirstLastPara="1" wrap="square" lIns="102743" tIns="102743" rIns="102743" bIns="102743" anchor="b" anchorCtr="0">
            <a:noAutofit/>
          </a:bodyPr>
          <a:lstStyle/>
          <a:p>
            <a:endParaRPr sz="4000"/>
          </a:p>
          <a:p>
            <a:r>
              <a:rPr lang="en" sz="4000"/>
              <a:t>¿Qué es la experiencia 360?</a:t>
            </a:r>
            <a:endParaRPr sz="4000"/>
          </a:p>
          <a:p>
            <a:endParaRPr sz="4000"/>
          </a:p>
          <a:p>
            <a:endParaRPr sz="4000"/>
          </a:p>
          <a:p>
            <a:pPr algn="l"/>
            <a:endParaRPr sz="400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5604500" y="255679"/>
            <a:ext cx="5008736" cy="4143656"/>
          </a:xfrm>
          <a:prstGeom prst="rect">
            <a:avLst/>
          </a:prstGeom>
        </p:spPr>
        <p:txBody>
          <a:bodyPr spcFirstLastPara="1" wrap="square" lIns="102743" tIns="102743" rIns="102743" bIns="102743" anchor="ctr" anchorCtr="0">
            <a:noAutofit/>
          </a:bodyPr>
          <a:lstStyle/>
          <a:p>
            <a:pPr marL="0" indent="0">
              <a:buNone/>
            </a:pPr>
            <a:endParaRPr b="1" dirty="0"/>
          </a:p>
          <a:p>
            <a:pPr marL="513801" indent="-399623">
              <a:spcBef>
                <a:spcPts val="1349"/>
              </a:spcBef>
              <a:buSzPts val="2000"/>
            </a:pPr>
            <a:r>
              <a:rPr lang="en" sz="2200" b="1" dirty="0"/>
              <a:t>Enfocar al cliente del shopping</a:t>
            </a:r>
            <a:endParaRPr sz="2200" b="1" dirty="0"/>
          </a:p>
          <a:p>
            <a:pPr marL="513801" indent="-399623">
              <a:buSzPts val="2000"/>
            </a:pPr>
            <a:r>
              <a:rPr lang="en" sz="2200" b="1" dirty="0" smtClean="0"/>
              <a:t>Enfocar </a:t>
            </a:r>
            <a:r>
              <a:rPr lang="en" sz="2200" b="1" dirty="0"/>
              <a:t>al arrendatario</a:t>
            </a:r>
            <a:endParaRPr sz="2200" b="1" dirty="0"/>
          </a:p>
          <a:p>
            <a:pPr marL="513801" indent="-399623">
              <a:buSzPts val="2000"/>
            </a:pPr>
            <a:r>
              <a:rPr lang="en" sz="2200" b="1" dirty="0"/>
              <a:t>Enfocar al funcionamiento perfecto</a:t>
            </a:r>
            <a:endParaRPr sz="2200" b="1" dirty="0"/>
          </a:p>
          <a:p>
            <a:pPr marL="513801" indent="-399623">
              <a:buSzPts val="2000"/>
            </a:pPr>
            <a:r>
              <a:rPr lang="en" sz="2200" b="1" dirty="0"/>
              <a:t>Enfocar al marketing perfecto</a:t>
            </a:r>
            <a:endParaRPr sz="2200" b="1" dirty="0"/>
          </a:p>
          <a:p>
            <a:pPr marL="513801" indent="-399623">
              <a:buSzPts val="2000"/>
            </a:pPr>
            <a:r>
              <a:rPr lang="en" sz="2200" b="1" dirty="0"/>
              <a:t>Enfocar al compañero de equipo</a:t>
            </a:r>
            <a:endParaRPr sz="2200" b="1" dirty="0"/>
          </a:p>
          <a:p>
            <a:pPr marL="513801" indent="-399623">
              <a:buSzPts val="2000"/>
            </a:pPr>
            <a:r>
              <a:rPr lang="en" sz="2200" b="1" dirty="0"/>
              <a:t>Investigar lo que quieren y </a:t>
            </a:r>
            <a:r>
              <a:rPr lang="en" sz="2200" b="1" dirty="0" smtClean="0"/>
              <a:t>dárselo</a:t>
            </a:r>
          </a:p>
          <a:p>
            <a:pPr marL="513801" indent="-399623">
              <a:buSzPts val="2000"/>
            </a:pPr>
            <a:r>
              <a:rPr lang="en" sz="2200" b="1" dirty="0" smtClean="0"/>
              <a:t>Generar la experiencia perfecta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13052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75881" y="-524524"/>
            <a:ext cx="4778392" cy="4044019"/>
          </a:xfrm>
          <a:prstGeom prst="rect">
            <a:avLst/>
          </a:prstGeom>
        </p:spPr>
        <p:txBody>
          <a:bodyPr spcFirstLastPara="1" wrap="square" lIns="93765" tIns="93765" rIns="93765" bIns="93765" anchor="b" anchorCtr="0">
            <a:noAutofit/>
          </a:bodyPr>
          <a:lstStyle/>
          <a:p>
            <a:r>
              <a:rPr lang="en" sz="3700" dirty="0" smtClean="0"/>
              <a:t>2004 - 2014</a:t>
            </a:r>
            <a:endParaRPr sz="3700" dirty="0"/>
          </a:p>
          <a:p>
            <a:endParaRPr sz="3700" dirty="0"/>
          </a:p>
          <a:p>
            <a:r>
              <a:rPr lang="en" sz="3700" dirty="0" smtClean="0"/>
              <a:t>DÉCADA DE ORO</a:t>
            </a:r>
            <a:endParaRPr sz="3700" dirty="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2"/>
          </p:nvPr>
        </p:nvSpPr>
        <p:spPr>
          <a:xfrm>
            <a:off x="5648563" y="331426"/>
            <a:ext cx="4964439" cy="4845710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/>
          <a:p>
            <a:pPr indent="0">
              <a:spcBef>
                <a:spcPts val="1641"/>
              </a:spcBef>
              <a:spcAft>
                <a:spcPts val="1641"/>
              </a:spcAft>
              <a:buNone/>
            </a:pPr>
            <a:r>
              <a:rPr lang="es-UY" sz="2000" dirty="0" smtClean="0"/>
              <a:t>2004 </a:t>
            </a:r>
            <a:r>
              <a:rPr lang="es-UY" sz="2000" dirty="0"/>
              <a:t>al 2014: Crecimientos asiáticos</a:t>
            </a:r>
          </a:p>
          <a:p>
            <a:pPr indent="0">
              <a:spcBef>
                <a:spcPts val="1641"/>
              </a:spcBef>
              <a:spcAft>
                <a:spcPts val="1641"/>
              </a:spcAft>
              <a:buNone/>
            </a:pPr>
            <a:r>
              <a:rPr lang="es-UY" sz="2000" dirty="0"/>
              <a:t>El </a:t>
            </a:r>
            <a:r>
              <a:rPr lang="es-UY" sz="2000" dirty="0" err="1"/>
              <a:t>retail</a:t>
            </a:r>
            <a:r>
              <a:rPr lang="es-UY" sz="2000" dirty="0"/>
              <a:t> uruguayo se modernizó, creció y fue muy rentable.</a:t>
            </a:r>
          </a:p>
          <a:p>
            <a:pPr indent="0">
              <a:spcBef>
                <a:spcPts val="1641"/>
              </a:spcBef>
              <a:spcAft>
                <a:spcPts val="1641"/>
              </a:spcAft>
              <a:buNone/>
            </a:pPr>
            <a:r>
              <a:rPr lang="es-UY" sz="2000" dirty="0"/>
              <a:t>Surgen cadenas locales que crecen al exterior.</a:t>
            </a:r>
          </a:p>
          <a:p>
            <a:pPr indent="-338653">
              <a:spcBef>
                <a:spcPts val="1231"/>
              </a:spcBef>
              <a:buSzPts val="1600"/>
            </a:pPr>
            <a:endParaRPr lang="en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785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83664" y="-349426"/>
            <a:ext cx="4778392" cy="4044019"/>
          </a:xfrm>
          <a:prstGeom prst="rect">
            <a:avLst/>
          </a:prstGeom>
        </p:spPr>
        <p:txBody>
          <a:bodyPr spcFirstLastPara="1" wrap="square" lIns="93765" tIns="93765" rIns="93765" bIns="93765" anchor="b" anchorCtr="0">
            <a:noAutofit/>
          </a:bodyPr>
          <a:lstStyle/>
          <a:p>
            <a:r>
              <a:rPr lang="en" sz="3700" dirty="0" smtClean="0"/>
              <a:t>2014 - 2018</a:t>
            </a:r>
            <a:endParaRPr sz="3700" dirty="0"/>
          </a:p>
          <a:p>
            <a:endParaRPr sz="3700" dirty="0"/>
          </a:p>
          <a:p>
            <a:r>
              <a:rPr lang="en" sz="3700" dirty="0" smtClean="0"/>
              <a:t>ESTANCAMIENTO Y LEVE CAIDA</a:t>
            </a:r>
            <a:endParaRPr sz="3700" dirty="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2"/>
          </p:nvPr>
        </p:nvSpPr>
        <p:spPr>
          <a:xfrm>
            <a:off x="5648563" y="331426"/>
            <a:ext cx="4964439" cy="4845710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/>
          <a:p>
            <a:pPr indent="0" algn="just">
              <a:spcBef>
                <a:spcPts val="1641"/>
              </a:spcBef>
              <a:spcAft>
                <a:spcPts val="1641"/>
              </a:spcAft>
              <a:buNone/>
            </a:pPr>
            <a:r>
              <a:rPr lang="es-UY" sz="2000" dirty="0" smtClean="0"/>
              <a:t>Estancamiento </a:t>
            </a:r>
            <a:r>
              <a:rPr lang="es-UY" sz="2000" dirty="0"/>
              <a:t>de precios sectoriales: IPC contra IPC del rubro.</a:t>
            </a:r>
          </a:p>
          <a:p>
            <a:pPr indent="0" algn="just">
              <a:spcBef>
                <a:spcPts val="1641"/>
              </a:spcBef>
              <a:spcAft>
                <a:spcPts val="1641"/>
              </a:spcAft>
              <a:buNone/>
            </a:pPr>
            <a:r>
              <a:rPr lang="es-UY" sz="2000" dirty="0"/>
              <a:t>Incremento de costos que evolucionan por </a:t>
            </a:r>
            <a:r>
              <a:rPr lang="es-UY" sz="2000" dirty="0" smtClean="0"/>
              <a:t>IPC</a:t>
            </a:r>
          </a:p>
          <a:p>
            <a:pPr indent="0" algn="just">
              <a:spcBef>
                <a:spcPts val="1641"/>
              </a:spcBef>
              <a:spcAft>
                <a:spcPts val="1641"/>
              </a:spcAft>
              <a:buNone/>
            </a:pPr>
            <a:r>
              <a:rPr lang="es-UY" sz="2000" dirty="0" smtClean="0"/>
              <a:t>Cae la rentabilidad</a:t>
            </a:r>
          </a:p>
          <a:p>
            <a:pPr indent="0" algn="just">
              <a:spcBef>
                <a:spcPts val="1641"/>
              </a:spcBef>
              <a:spcAft>
                <a:spcPts val="1641"/>
              </a:spcAft>
              <a:buNone/>
            </a:pPr>
            <a:r>
              <a:rPr lang="es-UY" sz="2000" dirty="0" smtClean="0"/>
              <a:t>Leve caída de ventas por IPC y estancamiento por índices sectoriales</a:t>
            </a:r>
            <a:endParaRPr lang="es-UY" sz="2000" dirty="0"/>
          </a:p>
          <a:p>
            <a:pPr indent="0">
              <a:spcBef>
                <a:spcPts val="1641"/>
              </a:spcBef>
              <a:spcAft>
                <a:spcPts val="1641"/>
              </a:spcAft>
              <a:buNone/>
            </a:pPr>
            <a:endParaRPr lang="es-UY" sz="2000" dirty="0"/>
          </a:p>
          <a:p>
            <a:pPr indent="-338653">
              <a:spcBef>
                <a:spcPts val="1231"/>
              </a:spcBef>
              <a:buSzPts val="1600"/>
            </a:pPr>
            <a:endParaRPr lang="en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3179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95337" y="-306624"/>
            <a:ext cx="4778392" cy="4044019"/>
          </a:xfrm>
          <a:prstGeom prst="rect">
            <a:avLst/>
          </a:prstGeom>
        </p:spPr>
        <p:txBody>
          <a:bodyPr spcFirstLastPara="1" wrap="square" lIns="93765" tIns="93765" rIns="93765" bIns="93765" anchor="b" anchorCtr="0">
            <a:noAutofit/>
          </a:bodyPr>
          <a:lstStyle/>
          <a:p>
            <a:r>
              <a:rPr lang="en" sz="3700" dirty="0" smtClean="0"/>
              <a:t>2018 - 2019</a:t>
            </a:r>
            <a:endParaRPr sz="3700" dirty="0"/>
          </a:p>
          <a:p>
            <a:endParaRPr sz="3700" dirty="0"/>
          </a:p>
          <a:p>
            <a:r>
              <a:rPr lang="en" sz="3700" dirty="0" smtClean="0"/>
              <a:t>CAIDA DE VENTAS</a:t>
            </a:r>
            <a:endParaRPr sz="3700" dirty="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2"/>
          </p:nvPr>
        </p:nvSpPr>
        <p:spPr>
          <a:xfrm>
            <a:off x="5648563" y="331426"/>
            <a:ext cx="4964439" cy="4845710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/>
          <a:p>
            <a:pPr indent="-338653">
              <a:spcBef>
                <a:spcPts val="1231"/>
              </a:spcBef>
              <a:buSzPts val="1600"/>
            </a:pPr>
            <a:r>
              <a:rPr lang="en" sz="1600" b="1" dirty="0" smtClean="0"/>
              <a:t>Devaluación argentina 2018 con incremento del tipo de cambio en Uruguay</a:t>
            </a:r>
          </a:p>
          <a:p>
            <a:pPr indent="-338653">
              <a:spcBef>
                <a:spcPts val="1231"/>
              </a:spcBef>
              <a:buSzPts val="1600"/>
            </a:pPr>
            <a:r>
              <a:rPr lang="en" sz="1600" b="1" dirty="0" smtClean="0"/>
              <a:t>Caida de la confianza del consumidor </a:t>
            </a:r>
          </a:p>
          <a:p>
            <a:pPr indent="-338653">
              <a:spcBef>
                <a:spcPts val="1231"/>
              </a:spcBef>
              <a:buSzPts val="1600"/>
            </a:pPr>
            <a:r>
              <a:rPr lang="en" sz="1600" b="1" dirty="0" smtClean="0"/>
              <a:t>Mayores diferencias entre IPC e Indice Sectorial</a:t>
            </a:r>
          </a:p>
          <a:p>
            <a:pPr indent="-338653">
              <a:spcBef>
                <a:spcPts val="1231"/>
              </a:spcBef>
              <a:buSzPts val="1600"/>
            </a:pPr>
            <a:r>
              <a:rPr lang="en" sz="1600" b="1" dirty="0" smtClean="0"/>
              <a:t>Nuevos formatos afectan el retail tradicional</a:t>
            </a:r>
          </a:p>
          <a:p>
            <a:pPr indent="-338653">
              <a:spcBef>
                <a:spcPts val="1231"/>
              </a:spcBef>
              <a:buSzPts val="1600"/>
            </a:pPr>
            <a:r>
              <a:rPr lang="en" sz="1600" b="1" dirty="0" smtClean="0"/>
              <a:t>Los costos son cada vez mayores</a:t>
            </a:r>
          </a:p>
          <a:p>
            <a:pPr indent="-338653">
              <a:spcBef>
                <a:spcPts val="1231"/>
              </a:spcBef>
              <a:buSzPts val="1600"/>
            </a:pPr>
            <a:r>
              <a:rPr lang="en" sz="1600" b="1" dirty="0" smtClean="0"/>
              <a:t>¿Y ahora qué va a pasar?</a:t>
            </a:r>
          </a:p>
          <a:p>
            <a:pPr marL="130251" indent="0">
              <a:spcBef>
                <a:spcPts val="1231"/>
              </a:spcBef>
              <a:buSzPts val="1600"/>
              <a:buNone/>
            </a:pPr>
            <a:endParaRPr lang="en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577787" y="646688"/>
            <a:ext cx="4778392" cy="4044019"/>
          </a:xfrm>
          <a:prstGeom prst="rect">
            <a:avLst/>
          </a:prstGeom>
        </p:spPr>
        <p:txBody>
          <a:bodyPr spcFirstLastPara="1" wrap="square" lIns="93765" tIns="93765" rIns="93765" bIns="93765" anchor="b" anchorCtr="0">
            <a:noAutofit/>
          </a:bodyPr>
          <a:lstStyle/>
          <a:p>
            <a:endParaRPr sz="3700" dirty="0"/>
          </a:p>
          <a:p>
            <a:r>
              <a:rPr lang="en" sz="3700" dirty="0"/>
              <a:t>Factores que aseguraban el éxito de un Shopping Center</a:t>
            </a:r>
            <a:br>
              <a:rPr lang="en" sz="3700" dirty="0"/>
            </a:br>
            <a:r>
              <a:rPr lang="en" sz="3700" dirty="0"/>
              <a:t>1985/2000</a:t>
            </a:r>
            <a:endParaRPr sz="3700" dirty="0"/>
          </a:p>
          <a:p>
            <a:endParaRPr sz="3700" dirty="0"/>
          </a:p>
          <a:p>
            <a:pPr algn="l"/>
            <a:endParaRPr sz="3700"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5834787" y="740075"/>
            <a:ext cx="4532455" cy="3776073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/>
          <a:p>
            <a:pPr marL="0" indent="0">
              <a:buNone/>
            </a:pPr>
            <a:endParaRPr b="1" dirty="0"/>
          </a:p>
          <a:p>
            <a:pPr>
              <a:spcBef>
                <a:spcPts val="1231"/>
              </a:spcBef>
            </a:pPr>
            <a:r>
              <a:rPr lang="en" sz="2500" b="1" dirty="0"/>
              <a:t> Localización</a:t>
            </a:r>
          </a:p>
          <a:p>
            <a:pPr>
              <a:spcBef>
                <a:spcPts val="1231"/>
              </a:spcBef>
            </a:pPr>
            <a:endParaRPr sz="2500" b="1" dirty="0"/>
          </a:p>
          <a:p>
            <a:pPr indent="-364703">
              <a:buSzPts val="2000"/>
            </a:pPr>
            <a:r>
              <a:rPr lang="en" sz="2500" b="1" dirty="0"/>
              <a:t> Localización</a:t>
            </a:r>
          </a:p>
          <a:p>
            <a:pPr indent="-364703">
              <a:buSzPts val="2000"/>
            </a:pPr>
            <a:endParaRPr sz="2500" b="1" dirty="0"/>
          </a:p>
          <a:p>
            <a:pPr indent="-364703">
              <a:buSzPts val="2000"/>
            </a:pPr>
            <a:r>
              <a:rPr lang="en" sz="2500" b="1" dirty="0"/>
              <a:t> Localización</a:t>
            </a:r>
          </a:p>
          <a:p>
            <a:pPr marL="0" indent="0">
              <a:spcBef>
                <a:spcPts val="1231"/>
              </a:spcBef>
              <a:spcAft>
                <a:spcPts val="1641"/>
              </a:spcAft>
              <a:buNone/>
            </a:pP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25677" y="623190"/>
            <a:ext cx="4876695" cy="4263189"/>
          </a:xfrm>
          <a:prstGeom prst="rect">
            <a:avLst/>
          </a:prstGeom>
        </p:spPr>
        <p:txBody>
          <a:bodyPr spcFirstLastPara="1" wrap="square" lIns="93765" tIns="93765" rIns="93765" bIns="93765" anchor="b" anchorCtr="0">
            <a:noAutofit/>
          </a:bodyPr>
          <a:lstStyle/>
          <a:p>
            <a:endParaRPr sz="3700" dirty="0"/>
          </a:p>
          <a:p>
            <a:r>
              <a:rPr lang="en" sz="3700" dirty="0"/>
              <a:t/>
            </a:r>
            <a:br>
              <a:rPr lang="en" sz="3700" dirty="0"/>
            </a:br>
            <a:r>
              <a:rPr lang="en" sz="3700" dirty="0"/>
              <a:t/>
            </a:r>
            <a:br>
              <a:rPr lang="en" sz="3700" dirty="0"/>
            </a:br>
            <a:r>
              <a:rPr lang="en" sz="3700" dirty="0"/>
              <a:t/>
            </a:r>
            <a:br>
              <a:rPr lang="en" sz="3700" dirty="0"/>
            </a:br>
            <a:r>
              <a:rPr lang="en" sz="3700" dirty="0"/>
              <a:t/>
            </a:r>
            <a:br>
              <a:rPr lang="en" sz="3700" dirty="0"/>
            </a:br>
            <a:r>
              <a:rPr lang="en" sz="3700" dirty="0"/>
              <a:t/>
            </a:r>
            <a:br>
              <a:rPr lang="en" sz="3700" dirty="0"/>
            </a:br>
            <a:r>
              <a:rPr lang="en" sz="3700" dirty="0"/>
              <a:t>¿Cómo cambian los factores del éxito en el nuevo milenio?</a:t>
            </a:r>
            <a:endParaRPr sz="3700" dirty="0"/>
          </a:p>
          <a:p>
            <a:endParaRPr sz="3700" dirty="0"/>
          </a:p>
          <a:p>
            <a:endParaRPr sz="3700" dirty="0"/>
          </a:p>
          <a:p>
            <a:pPr algn="l"/>
            <a:endParaRPr sz="3700"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5604501" y="189504"/>
            <a:ext cx="5008735" cy="4143655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/>
          <a:p>
            <a:pPr marL="0" indent="0">
              <a:buNone/>
            </a:pPr>
            <a:endParaRPr b="1" dirty="0"/>
          </a:p>
          <a:p>
            <a:pPr indent="-364703">
              <a:spcBef>
                <a:spcPts val="1231"/>
              </a:spcBef>
              <a:buSzPts val="2000"/>
            </a:pPr>
            <a:endParaRPr lang="en" sz="2100" b="1" dirty="0"/>
          </a:p>
          <a:p>
            <a:pPr indent="-364703">
              <a:spcBef>
                <a:spcPts val="1231"/>
              </a:spcBef>
              <a:buSzPts val="2000"/>
            </a:pPr>
            <a:r>
              <a:rPr lang="en" sz="2100" b="1" dirty="0"/>
              <a:t>Localización</a:t>
            </a:r>
          </a:p>
          <a:p>
            <a:pPr indent="-364703">
              <a:spcBef>
                <a:spcPts val="1231"/>
              </a:spcBef>
              <a:buSzPts val="2000"/>
            </a:pPr>
            <a:r>
              <a:rPr lang="en" sz="2100" b="1" dirty="0"/>
              <a:t>Localización</a:t>
            </a:r>
          </a:p>
          <a:p>
            <a:pPr indent="-364703">
              <a:spcBef>
                <a:spcPts val="1231"/>
              </a:spcBef>
              <a:buSzPts val="2000"/>
            </a:pPr>
            <a:r>
              <a:rPr lang="en" sz="2100" b="1" dirty="0"/>
              <a:t>Localización</a:t>
            </a:r>
          </a:p>
          <a:p>
            <a:pPr indent="-364703">
              <a:spcBef>
                <a:spcPts val="1231"/>
              </a:spcBef>
              <a:buSzPts val="2000"/>
            </a:pPr>
            <a:r>
              <a:rPr lang="en" sz="2100" b="1" dirty="0"/>
              <a:t>Mix Comercial</a:t>
            </a:r>
          </a:p>
          <a:p>
            <a:pPr indent="-364703">
              <a:spcBef>
                <a:spcPts val="1231"/>
              </a:spcBef>
              <a:buSzPts val="2000"/>
            </a:pPr>
            <a:r>
              <a:rPr lang="en" sz="2100" b="1" dirty="0"/>
              <a:t>Marketing y Operaciones</a:t>
            </a:r>
          </a:p>
          <a:p>
            <a:pPr indent="-364703">
              <a:spcBef>
                <a:spcPts val="1231"/>
              </a:spcBef>
              <a:buSzPts val="2000"/>
            </a:pPr>
            <a:endParaRPr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2612524" y="-287509"/>
            <a:ext cx="5974759" cy="4167217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/>
          <a:p>
            <a:r>
              <a:rPr lang="en" sz="4100" dirty="0"/>
              <a:t/>
            </a:r>
            <a:br>
              <a:rPr lang="en" sz="4100" dirty="0"/>
            </a:br>
            <a:r>
              <a:rPr lang="en" sz="4100" dirty="0" smtClean="0"/>
              <a:t/>
            </a:r>
            <a:br>
              <a:rPr lang="en" sz="4100" dirty="0" smtClean="0"/>
            </a:br>
            <a:r>
              <a:rPr lang="en" sz="4100" dirty="0" smtClean="0"/>
              <a:t>El </a:t>
            </a:r>
            <a:r>
              <a:rPr lang="en" sz="4100" dirty="0" smtClean="0"/>
              <a:t>futuro</a:t>
            </a:r>
            <a:endParaRPr sz="4100" dirty="0"/>
          </a:p>
          <a:p>
            <a:pPr marL="468904" indent="-390754" algn="l">
              <a:buSzPts val="2400"/>
              <a:buChar char="●"/>
            </a:pPr>
            <a:r>
              <a:rPr lang="en" sz="2500" dirty="0"/>
              <a:t>Localización </a:t>
            </a:r>
            <a:r>
              <a:rPr lang="en" sz="2500" dirty="0" smtClean="0"/>
              <a:t>Localización y Localización</a:t>
            </a:r>
            <a:endParaRPr sz="2500" dirty="0"/>
          </a:p>
          <a:p>
            <a:pPr marL="468904" indent="-390754" algn="l">
              <a:buSzPts val="2400"/>
              <a:buChar char="●"/>
            </a:pPr>
            <a:r>
              <a:rPr lang="en" sz="2500" dirty="0"/>
              <a:t>Mix comercial, Marketing y Operaciones</a:t>
            </a:r>
            <a:endParaRPr sz="2500" dirty="0"/>
          </a:p>
          <a:p>
            <a:pPr marL="468904" indent="-390754" algn="l">
              <a:buSzPts val="2400"/>
              <a:buChar char="●"/>
            </a:pPr>
            <a:r>
              <a:rPr lang="en" sz="2500" dirty="0"/>
              <a:t>Precios</a:t>
            </a:r>
            <a:endParaRPr sz="2500" dirty="0"/>
          </a:p>
          <a:p>
            <a:pPr marL="468904" indent="-390754" algn="l">
              <a:buSzPts val="2400"/>
              <a:buChar char="●"/>
            </a:pPr>
            <a:r>
              <a:rPr lang="en" sz="2500" dirty="0" smtClean="0"/>
              <a:t>Eficiencia/Costos</a:t>
            </a:r>
            <a:endParaRPr sz="2500" dirty="0"/>
          </a:p>
          <a:p>
            <a:pPr marL="468904" indent="-390754" algn="l">
              <a:buSzPts val="2400"/>
              <a:buChar char="●"/>
            </a:pPr>
            <a:r>
              <a:rPr lang="en" sz="2500" dirty="0"/>
              <a:t>Tecnología</a:t>
            </a:r>
            <a:endParaRPr sz="2500" dirty="0"/>
          </a:p>
          <a:p>
            <a:pPr marL="468904" indent="-390754" algn="l">
              <a:buSzPts val="2400"/>
              <a:buChar char="●"/>
            </a:pPr>
            <a:r>
              <a:rPr lang="en" sz="2500" dirty="0" smtClean="0"/>
              <a:t>Internet - Omnicanalidad</a:t>
            </a:r>
            <a:endParaRPr sz="2500" dirty="0"/>
          </a:p>
          <a:p>
            <a:pPr marL="468904" indent="-390754" algn="l">
              <a:buSzPts val="2400"/>
              <a:buChar char="●"/>
            </a:pPr>
            <a:r>
              <a:rPr lang="en" sz="2500" dirty="0"/>
              <a:t>Experiencia 360</a:t>
            </a: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406740" y="282304"/>
            <a:ext cx="5958106" cy="4528099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/>
          <a:p>
            <a:r>
              <a:rPr lang="en" sz="4100" dirty="0"/>
              <a:t>Mix comercial</a:t>
            </a:r>
            <a:endParaRPr sz="4100" dirty="0"/>
          </a:p>
          <a:p>
            <a:pPr algn="l"/>
            <a:endParaRPr sz="2500" dirty="0"/>
          </a:p>
          <a:p>
            <a:pPr marL="468904" indent="-390754" algn="l">
              <a:lnSpc>
                <a:spcPct val="115000"/>
              </a:lnSpc>
              <a:spcBef>
                <a:spcPts val="1231"/>
              </a:spcBef>
              <a:buSzPts val="2400"/>
              <a:buChar char="●"/>
            </a:pPr>
            <a:r>
              <a:rPr lang="en" sz="2500" dirty="0"/>
              <a:t>Completar el mix con </a:t>
            </a:r>
            <a:r>
              <a:rPr lang="en" sz="2500" dirty="0" smtClean="0"/>
              <a:t>anclas</a:t>
            </a:r>
            <a:endParaRPr sz="2500" dirty="0" smtClean="0"/>
          </a:p>
          <a:p>
            <a:pPr marL="468904" indent="-390754" algn="l">
              <a:lnSpc>
                <a:spcPct val="115000"/>
              </a:lnSpc>
              <a:buSzPts val="2400"/>
              <a:buChar char="●"/>
            </a:pPr>
            <a:r>
              <a:rPr lang="en" sz="2500" dirty="0" smtClean="0"/>
              <a:t>Incrementar gastronomía</a:t>
            </a:r>
            <a:endParaRPr sz="2500" dirty="0" smtClean="0"/>
          </a:p>
          <a:p>
            <a:pPr marL="468904" indent="-390754" algn="l">
              <a:lnSpc>
                <a:spcPct val="115000"/>
              </a:lnSpc>
              <a:buSzPts val="2400"/>
              <a:buChar char="●"/>
            </a:pPr>
            <a:r>
              <a:rPr lang="en" sz="2500" dirty="0" smtClean="0"/>
              <a:t>Incrementar </a:t>
            </a:r>
            <a:r>
              <a:rPr lang="en" sz="2500" dirty="0"/>
              <a:t>entretenimiento</a:t>
            </a:r>
            <a:endParaRPr sz="2500" dirty="0"/>
          </a:p>
          <a:p>
            <a:pPr marL="468904" indent="-390754" algn="l">
              <a:lnSpc>
                <a:spcPct val="115000"/>
              </a:lnSpc>
              <a:buSzPts val="2400"/>
              <a:buChar char="●"/>
            </a:pPr>
            <a:r>
              <a:rPr lang="en" sz="2500" dirty="0"/>
              <a:t>Buscar nuevos rubros que puedan incorporarse a los shoppings</a:t>
            </a:r>
            <a:endParaRPr sz="2500" dirty="0"/>
          </a:p>
          <a:p>
            <a:pPr marL="468904" algn="l">
              <a:spcBef>
                <a:spcPts val="1231"/>
              </a:spcBef>
            </a:pPr>
            <a:endParaRPr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2480800" y="38787"/>
            <a:ext cx="5958106" cy="4528099"/>
          </a:xfrm>
          <a:prstGeom prst="rect">
            <a:avLst/>
          </a:prstGeom>
        </p:spPr>
        <p:txBody>
          <a:bodyPr spcFirstLastPara="1" wrap="square" lIns="93765" tIns="93765" rIns="93765" bIns="93765" anchor="ctr" anchorCtr="0">
            <a:noAutofit/>
          </a:bodyPr>
          <a:lstStyle/>
          <a:p>
            <a:r>
              <a:rPr lang="en" sz="4100" dirty="0"/>
              <a:t>Precios</a:t>
            </a:r>
            <a:endParaRPr sz="4100" dirty="0"/>
          </a:p>
          <a:p>
            <a:pPr algn="l"/>
            <a:endParaRPr sz="2500" dirty="0"/>
          </a:p>
          <a:p>
            <a:pPr marL="468904" indent="-390754" algn="l">
              <a:lnSpc>
                <a:spcPct val="115000"/>
              </a:lnSpc>
              <a:spcBef>
                <a:spcPts val="1231"/>
              </a:spcBef>
              <a:buSzPts val="2400"/>
              <a:buChar char="●"/>
            </a:pPr>
            <a:r>
              <a:rPr lang="en" sz="2500" dirty="0"/>
              <a:t>Igual precio en todos los canales</a:t>
            </a:r>
            <a:endParaRPr sz="2500" dirty="0"/>
          </a:p>
          <a:p>
            <a:pPr marL="468904" indent="-390754" algn="l">
              <a:lnSpc>
                <a:spcPct val="115000"/>
              </a:lnSpc>
              <a:buSzPts val="2400"/>
              <a:buChar char="●"/>
            </a:pPr>
            <a:r>
              <a:rPr lang="en" sz="2500" dirty="0"/>
              <a:t>Igual precio en todos los locales</a:t>
            </a:r>
            <a:endParaRPr sz="2500" dirty="0"/>
          </a:p>
          <a:p>
            <a:pPr marL="468904" indent="-390754" algn="l">
              <a:lnSpc>
                <a:spcPct val="115000"/>
              </a:lnSpc>
              <a:buSzPts val="2400"/>
              <a:buChar char="●"/>
            </a:pPr>
            <a:r>
              <a:rPr lang="en" sz="2500" dirty="0"/>
              <a:t>Promociones generalizadas</a:t>
            </a:r>
            <a:endParaRPr sz="2500" dirty="0"/>
          </a:p>
          <a:p>
            <a:pPr marL="468904" indent="-390754" algn="l">
              <a:lnSpc>
                <a:spcPct val="115000"/>
              </a:lnSpc>
              <a:buSzPts val="2400"/>
              <a:buChar char="●"/>
            </a:pPr>
            <a:r>
              <a:rPr lang="en" sz="2500" dirty="0" smtClean="0"/>
              <a:t>Transparencia nunca antes vista</a:t>
            </a: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385</Words>
  <Application>Microsoft Office PowerPoint</Application>
  <PresentationFormat>Personalizado</PresentationFormat>
  <Paragraphs>94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Playfair Display</vt:lpstr>
      <vt:lpstr>Lato</vt:lpstr>
      <vt:lpstr>Coral</vt:lpstr>
      <vt:lpstr>Presentación de PowerPoint</vt:lpstr>
      <vt:lpstr>2004 - 2014  DÉCADA DE ORO</vt:lpstr>
      <vt:lpstr>2014 - 2018  ESTANCAMIENTO Y LEVE CAIDA</vt:lpstr>
      <vt:lpstr>2018 - 2019  CAIDA DE VENTAS</vt:lpstr>
      <vt:lpstr> Factores que aseguraban el éxito de un Shopping Center 1985/2000  </vt:lpstr>
      <vt:lpstr>      ¿Cómo cambian los factores del éxito en el nuevo milenio?   </vt:lpstr>
      <vt:lpstr>  El futuro Localización Localización y Localización Mix comercial, Marketing y Operaciones Precios Eficiencia/Costos Tecnología Internet - Omnicanalidad Experiencia 360</vt:lpstr>
      <vt:lpstr>Mix comercial  Completar el mix con anclas Incrementar gastronomía Incrementar entretenimiento Buscar nuevos rubros que puedan incorporarse a los shoppings </vt:lpstr>
      <vt:lpstr>Precios  Igual precio en todos los canales Igual precio en todos los locales Promociones generalizadas Transparencia nunca antes vista</vt:lpstr>
      <vt:lpstr>INTERNET  No es un enemigo Formidable vehículo de comunicación  Herramienta para generar ventas  Y para mejorar la experiencia de compra</vt:lpstr>
      <vt:lpstr>INTERNET  Libertad para el consumidor Comunicación uno a uno  Nace la OMNICANALIDAD  </vt:lpstr>
      <vt:lpstr>Omnichannel</vt:lpstr>
      <vt:lpstr>Experiencia 360</vt:lpstr>
      <vt:lpstr> ¿Qué es la experiencia 360?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Leticia</dc:creator>
  <cp:lastModifiedBy>Carlos</cp:lastModifiedBy>
  <cp:revision>17</cp:revision>
  <dcterms:modified xsi:type="dcterms:W3CDTF">2019-08-25T00:25:50Z</dcterms:modified>
</cp:coreProperties>
</file>