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5" d="100"/>
          <a:sy n="95" d="100"/>
        </p:scale>
        <p:origin x="-128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Ventas</a:t>
            </a:r>
            <a:r>
              <a:rPr lang="en-US" dirty="0" smtClean="0"/>
              <a:t> de </a:t>
            </a:r>
            <a:r>
              <a:rPr lang="en-US" dirty="0"/>
              <a:t>IFO ANCAP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IFO para buques ANCAP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Hoja1!$A$13:$A$22</c:f>
              <c:numCache>
                <c:formatCode>General</c:formatCode>
                <c:ptCount val="10"/>
                <c:pt idx="0">
                  <c:v>2010.0</c:v>
                </c:pt>
                <c:pt idx="1">
                  <c:v>2011.0</c:v>
                </c:pt>
                <c:pt idx="2">
                  <c:v>2012.0</c:v>
                </c:pt>
                <c:pt idx="3">
                  <c:v>2013.0</c:v>
                </c:pt>
                <c:pt idx="4">
                  <c:v>2014.0</c:v>
                </c:pt>
                <c:pt idx="5">
                  <c:v>2015.0</c:v>
                </c:pt>
                <c:pt idx="6">
                  <c:v>2016.0</c:v>
                </c:pt>
                <c:pt idx="7">
                  <c:v>2017.0</c:v>
                </c:pt>
                <c:pt idx="8">
                  <c:v>2018.0</c:v>
                </c:pt>
                <c:pt idx="9">
                  <c:v>2019.0</c:v>
                </c:pt>
              </c:numCache>
            </c:numRef>
          </c:cat>
          <c:val>
            <c:numRef>
              <c:f>Hoja1!$D$13:$D$22</c:f>
              <c:numCache>
                <c:formatCode>#,##0.00</c:formatCode>
                <c:ptCount val="10"/>
                <c:pt idx="0">
                  <c:v>345647.3479999999</c:v>
                </c:pt>
                <c:pt idx="1">
                  <c:v>253279.449</c:v>
                </c:pt>
                <c:pt idx="2">
                  <c:v>133637.052</c:v>
                </c:pt>
                <c:pt idx="3">
                  <c:v>122891.948</c:v>
                </c:pt>
                <c:pt idx="4">
                  <c:v>109887.219</c:v>
                </c:pt>
                <c:pt idx="5">
                  <c:v>86083.94499999999</c:v>
                </c:pt>
                <c:pt idx="6">
                  <c:v>76113.21199999998</c:v>
                </c:pt>
                <c:pt idx="7">
                  <c:v>35177.237</c:v>
                </c:pt>
                <c:pt idx="8">
                  <c:v>65706.644</c:v>
                </c:pt>
                <c:pt idx="9">
                  <c:v>71551.21499999998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3093128"/>
        <c:axId val="2063096152"/>
      </c:lineChart>
      <c:catAx>
        <c:axId val="2063093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3096152"/>
        <c:crosses val="autoZero"/>
        <c:auto val="1"/>
        <c:lblAlgn val="ctr"/>
        <c:lblOffset val="100"/>
        <c:noMultiLvlLbl val="0"/>
      </c:catAx>
      <c:valAx>
        <c:axId val="2063096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3093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UY"/>
              <a:t>Crudos importados</a:t>
            </a:r>
            <a:r>
              <a:rPr lang="es-UY" baseline="0"/>
              <a:t> por ANCAP</a:t>
            </a:r>
            <a:endParaRPr lang="es-UY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Hoja2!$B$3</c:f>
              <c:strCache>
                <c:ptCount val="1"/>
                <c:pt idx="0">
                  <c:v>Venezuela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Hoja2!$C$2:$H$2</c:f>
              <c:numCache>
                <c:formatCode>General</c:formatCode>
                <c:ptCount val="6"/>
                <c:pt idx="0">
                  <c:v>2010.0</c:v>
                </c:pt>
                <c:pt idx="1">
                  <c:v>2011.0</c:v>
                </c:pt>
                <c:pt idx="2">
                  <c:v>2012.0</c:v>
                </c:pt>
                <c:pt idx="3">
                  <c:v>2013.0</c:v>
                </c:pt>
                <c:pt idx="4">
                  <c:v>2014.0</c:v>
                </c:pt>
                <c:pt idx="5">
                  <c:v>2015.0</c:v>
                </c:pt>
              </c:numCache>
            </c:numRef>
          </c:cat>
          <c:val>
            <c:numRef>
              <c:f>Hoja2!$C$3:$H$3</c:f>
              <c:numCache>
                <c:formatCode>0.0%</c:formatCode>
                <c:ptCount val="6"/>
                <c:pt idx="0">
                  <c:v>0.681314442517305</c:v>
                </c:pt>
                <c:pt idx="1">
                  <c:v>0.425884123401053</c:v>
                </c:pt>
                <c:pt idx="2">
                  <c:v>0.449</c:v>
                </c:pt>
                <c:pt idx="3">
                  <c:v>0.392</c:v>
                </c:pt>
                <c:pt idx="4" formatCode="0%">
                  <c:v>0.282076884672991</c:v>
                </c:pt>
                <c:pt idx="5" formatCode="0.00%">
                  <c:v>0.092</c:v>
                </c:pt>
              </c:numCache>
            </c:numRef>
          </c:val>
        </c:ser>
        <c:ser>
          <c:idx val="1"/>
          <c:order val="1"/>
          <c:tx>
            <c:strRef>
              <c:f>Hoja2!$B$4</c:f>
              <c:strCache>
                <c:ptCount val="1"/>
                <c:pt idx="0">
                  <c:v>Nigeria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Hoja2!$C$2:$H$2</c:f>
              <c:numCache>
                <c:formatCode>General</c:formatCode>
                <c:ptCount val="6"/>
                <c:pt idx="0">
                  <c:v>2010.0</c:v>
                </c:pt>
                <c:pt idx="1">
                  <c:v>2011.0</c:v>
                </c:pt>
                <c:pt idx="2">
                  <c:v>2012.0</c:v>
                </c:pt>
                <c:pt idx="3">
                  <c:v>2013.0</c:v>
                </c:pt>
                <c:pt idx="4">
                  <c:v>2014.0</c:v>
                </c:pt>
                <c:pt idx="5">
                  <c:v>2015.0</c:v>
                </c:pt>
              </c:numCache>
            </c:numRef>
          </c:cat>
          <c:val>
            <c:numRef>
              <c:f>Hoja2!$C$4:$H$4</c:f>
              <c:numCache>
                <c:formatCode>0.0%</c:formatCode>
                <c:ptCount val="6"/>
                <c:pt idx="0">
                  <c:v>0.151308485353133</c:v>
                </c:pt>
                <c:pt idx="1">
                  <c:v>0.108352144469526</c:v>
                </c:pt>
                <c:pt idx="2">
                  <c:v>0.047</c:v>
                </c:pt>
                <c:pt idx="3">
                  <c:v>0.315</c:v>
                </c:pt>
                <c:pt idx="4" formatCode="0%">
                  <c:v>0.379430853719421</c:v>
                </c:pt>
                <c:pt idx="5" formatCode="0.00%">
                  <c:v>0.543</c:v>
                </c:pt>
              </c:numCache>
            </c:numRef>
          </c:val>
        </c:ser>
        <c:ser>
          <c:idx val="2"/>
          <c:order val="2"/>
          <c:tx>
            <c:strRef>
              <c:f>Hoja2!$B$5</c:f>
              <c:strCache>
                <c:ptCount val="1"/>
                <c:pt idx="0">
                  <c:v>Brasil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Hoja2!$C$2:$H$2</c:f>
              <c:numCache>
                <c:formatCode>General</c:formatCode>
                <c:ptCount val="6"/>
                <c:pt idx="0">
                  <c:v>2010.0</c:v>
                </c:pt>
                <c:pt idx="1">
                  <c:v>2011.0</c:v>
                </c:pt>
                <c:pt idx="2">
                  <c:v>2012.0</c:v>
                </c:pt>
                <c:pt idx="3">
                  <c:v>2013.0</c:v>
                </c:pt>
                <c:pt idx="4">
                  <c:v>2014.0</c:v>
                </c:pt>
                <c:pt idx="5">
                  <c:v>2015.0</c:v>
                </c:pt>
              </c:numCache>
            </c:numRef>
          </c:cat>
          <c:val>
            <c:numRef>
              <c:f>Hoja2!$C$5:$H$5</c:f>
              <c:numCache>
                <c:formatCode>0%</c:formatCode>
                <c:ptCount val="6"/>
                <c:pt idx="1">
                  <c:v>0.0601956358164033</c:v>
                </c:pt>
                <c:pt idx="2" formatCode="0.00%">
                  <c:v>0.244</c:v>
                </c:pt>
                <c:pt idx="4">
                  <c:v>0.18372441337993</c:v>
                </c:pt>
                <c:pt idx="5" formatCode="0.00%">
                  <c:v>0.219</c:v>
                </c:pt>
              </c:numCache>
            </c:numRef>
          </c:val>
        </c:ser>
        <c:ser>
          <c:idx val="3"/>
          <c:order val="3"/>
          <c:tx>
            <c:strRef>
              <c:f>Hoja2!$B$6</c:f>
              <c:strCache>
                <c:ptCount val="1"/>
                <c:pt idx="0">
                  <c:v>Otros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Hoja2!$C$2:$H$2</c:f>
              <c:numCache>
                <c:formatCode>General</c:formatCode>
                <c:ptCount val="6"/>
                <c:pt idx="0">
                  <c:v>2010.0</c:v>
                </c:pt>
                <c:pt idx="1">
                  <c:v>2011.0</c:v>
                </c:pt>
                <c:pt idx="2">
                  <c:v>2012.0</c:v>
                </c:pt>
                <c:pt idx="3">
                  <c:v>2013.0</c:v>
                </c:pt>
                <c:pt idx="4">
                  <c:v>2014.0</c:v>
                </c:pt>
                <c:pt idx="5">
                  <c:v>2015.0</c:v>
                </c:pt>
              </c:numCache>
            </c:numRef>
          </c:cat>
          <c:val>
            <c:numRef>
              <c:f>Hoja2!$C$6:$H$6</c:f>
              <c:numCache>
                <c:formatCode>0%</c:formatCode>
                <c:ptCount val="6"/>
                <c:pt idx="0">
                  <c:v>0.167377072129562</c:v>
                </c:pt>
                <c:pt idx="1">
                  <c:v>0.405568096313017</c:v>
                </c:pt>
                <c:pt idx="2">
                  <c:v>0.264</c:v>
                </c:pt>
                <c:pt idx="3">
                  <c:v>0.293</c:v>
                </c:pt>
                <c:pt idx="4">
                  <c:v>0.154767848227659</c:v>
                </c:pt>
                <c:pt idx="5">
                  <c:v>0.147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036614248"/>
        <c:axId val="2036617800"/>
      </c:barChart>
      <c:catAx>
        <c:axId val="2036614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6617800"/>
        <c:crosses val="autoZero"/>
        <c:auto val="1"/>
        <c:lblAlgn val="ctr"/>
        <c:lblOffset val="100"/>
        <c:noMultiLvlLbl val="0"/>
      </c:catAx>
      <c:valAx>
        <c:axId val="2036617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6614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UY"/>
              <a:t>Fuel Oil a Pasteras (m3)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Hoja3!$A$2:$A$5</c:f>
              <c:numCache>
                <c:formatCode>General</c:formatCode>
                <c:ptCount val="4"/>
                <c:pt idx="0">
                  <c:v>2017.0</c:v>
                </c:pt>
                <c:pt idx="1">
                  <c:v>2018.0</c:v>
                </c:pt>
                <c:pt idx="2">
                  <c:v>2019.0</c:v>
                </c:pt>
                <c:pt idx="3">
                  <c:v>2020.0</c:v>
                </c:pt>
              </c:numCache>
            </c:numRef>
          </c:cat>
          <c:val>
            <c:numRef>
              <c:f>Hoja3!$B$2:$B$5</c:f>
              <c:numCache>
                <c:formatCode>#,##0</c:formatCode>
                <c:ptCount val="4"/>
                <c:pt idx="0">
                  <c:v>40514.0</c:v>
                </c:pt>
                <c:pt idx="1">
                  <c:v>52025.0</c:v>
                </c:pt>
                <c:pt idx="2">
                  <c:v>63032.0</c:v>
                </c:pt>
                <c:pt idx="3">
                  <c:v>85965.0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3054216"/>
        <c:axId val="2063129752"/>
      </c:barChart>
      <c:catAx>
        <c:axId val="206305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3129752"/>
        <c:crosses val="autoZero"/>
        <c:auto val="1"/>
        <c:lblAlgn val="ctr"/>
        <c:lblOffset val="100"/>
        <c:noMultiLvlLbl val="0"/>
      </c:catAx>
      <c:valAx>
        <c:axId val="2063129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3054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DADD-BF7A-4138-A421-DB2A9B81219F}" type="datetimeFigureOut">
              <a:rPr lang="es-UY" smtClean="0"/>
              <a:t>10/9/20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9539-EE9C-48BC-A829-F123C41237EE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3957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DADD-BF7A-4138-A421-DB2A9B81219F}" type="datetimeFigureOut">
              <a:rPr lang="es-UY" smtClean="0"/>
              <a:t>10/9/20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9539-EE9C-48BC-A829-F123C41237EE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4846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DADD-BF7A-4138-A421-DB2A9B81219F}" type="datetimeFigureOut">
              <a:rPr lang="es-UY" smtClean="0"/>
              <a:t>10/9/20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9539-EE9C-48BC-A829-F123C41237EE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8843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DADD-BF7A-4138-A421-DB2A9B81219F}" type="datetimeFigureOut">
              <a:rPr lang="es-UY" smtClean="0"/>
              <a:t>10/9/20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9539-EE9C-48BC-A829-F123C41237EE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9711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DADD-BF7A-4138-A421-DB2A9B81219F}" type="datetimeFigureOut">
              <a:rPr lang="es-UY" smtClean="0"/>
              <a:t>10/9/20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9539-EE9C-48BC-A829-F123C41237EE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26804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DADD-BF7A-4138-A421-DB2A9B81219F}" type="datetimeFigureOut">
              <a:rPr lang="es-UY" smtClean="0"/>
              <a:t>10/9/20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9539-EE9C-48BC-A829-F123C41237EE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1738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DADD-BF7A-4138-A421-DB2A9B81219F}" type="datetimeFigureOut">
              <a:rPr lang="es-UY" smtClean="0"/>
              <a:t>10/9/20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9539-EE9C-48BC-A829-F123C41237EE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6886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DADD-BF7A-4138-A421-DB2A9B81219F}" type="datetimeFigureOut">
              <a:rPr lang="es-UY" smtClean="0"/>
              <a:t>10/9/20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9539-EE9C-48BC-A829-F123C41237EE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5260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DADD-BF7A-4138-A421-DB2A9B81219F}" type="datetimeFigureOut">
              <a:rPr lang="es-UY" smtClean="0"/>
              <a:t>10/9/20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9539-EE9C-48BC-A829-F123C41237EE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54090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DADD-BF7A-4138-A421-DB2A9B81219F}" type="datetimeFigureOut">
              <a:rPr lang="es-UY" smtClean="0"/>
              <a:t>10/9/20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9539-EE9C-48BC-A829-F123C41237EE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3088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DADD-BF7A-4138-A421-DB2A9B81219F}" type="datetimeFigureOut">
              <a:rPr lang="es-UY" smtClean="0"/>
              <a:t>10/9/20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09539-EE9C-48BC-A829-F123C41237EE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4742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DADD-BF7A-4138-A421-DB2A9B81219F}" type="datetimeFigureOut">
              <a:rPr lang="es-UY" smtClean="0"/>
              <a:t>10/9/20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09539-EE9C-48BC-A829-F123C41237EE}" type="slidenum">
              <a:rPr lang="es-UY" smtClean="0"/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7242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64746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Oportunidades de negocio de derivados del petróleo en el puerto</a:t>
            </a:r>
            <a:endParaRPr lang="es-UY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932894"/>
            <a:ext cx="9144000" cy="1655762"/>
          </a:xfrm>
        </p:spPr>
        <p:txBody>
          <a:bodyPr>
            <a:normAutofit/>
          </a:bodyPr>
          <a:lstStyle/>
          <a:p>
            <a:r>
              <a:rPr lang="es-MX" sz="3200" dirty="0" smtClean="0"/>
              <a:t>2020</a:t>
            </a:r>
            <a:endParaRPr lang="es-UY" sz="3200" dirty="0"/>
          </a:p>
        </p:txBody>
      </p:sp>
    </p:spTree>
    <p:extLst>
      <p:ext uri="{BB962C8B-B14F-4D97-AF65-F5344CB8AC3E}">
        <p14:creationId xmlns:p14="http://schemas.microsoft.com/office/powerpoint/2010/main" val="212756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Negocio de </a:t>
            </a:r>
            <a:r>
              <a:rPr lang="es-MX" dirty="0" err="1" smtClean="0"/>
              <a:t>Bunkering</a:t>
            </a:r>
            <a:r>
              <a:rPr lang="es-MX" dirty="0" smtClean="0"/>
              <a:t> en el Río de la Plata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En 2019 fue un negocio de unos 1.200.000 toneladas/año desde Argentina y unas 70.000 ton/año desde Uruguay</a:t>
            </a:r>
          </a:p>
          <a:p>
            <a:r>
              <a:rPr lang="es-MX" dirty="0" smtClean="0"/>
              <a:t>No fue siempre así:</a:t>
            </a:r>
          </a:p>
          <a:p>
            <a:pPr lvl="1"/>
            <a:r>
              <a:rPr lang="es-MX" dirty="0" smtClean="0"/>
              <a:t>En 2010 se entregaron 340.000 ton en Uruguay</a:t>
            </a:r>
          </a:p>
          <a:p>
            <a:pPr lvl="1"/>
            <a:r>
              <a:rPr lang="es-MX" dirty="0" smtClean="0"/>
              <a:t>Había 5 buques operando desde Montevideo, hoy hay uno.</a:t>
            </a:r>
          </a:p>
          <a:p>
            <a:pPr lvl="1"/>
            <a:r>
              <a:rPr lang="es-MX" dirty="0" smtClean="0"/>
              <a:t>Mientras, en el suministro desde Argentina ha aumentado para cubrir ese espacio</a:t>
            </a:r>
          </a:p>
          <a:p>
            <a:r>
              <a:rPr lang="es-MX" dirty="0" smtClean="0"/>
              <a:t>La producción de Fuel </a:t>
            </a:r>
            <a:r>
              <a:rPr lang="es-MX" dirty="0" err="1" smtClean="0"/>
              <a:t>Oil</a:t>
            </a:r>
            <a:r>
              <a:rPr lang="es-MX" dirty="0" smtClean="0"/>
              <a:t> de ANCAP viene disminuyendo sostenidamente</a:t>
            </a:r>
          </a:p>
          <a:p>
            <a:pPr lvl="1"/>
            <a:r>
              <a:rPr lang="es-MX" dirty="0" smtClean="0"/>
              <a:t>Es un subproducto, que depende de otra variable: la producción para el mercado interno</a:t>
            </a:r>
          </a:p>
          <a:p>
            <a:pPr lvl="1"/>
            <a:r>
              <a:rPr lang="es-MX" dirty="0" smtClean="0"/>
              <a:t>ANCAP vende lo que produce, no hay un foco en cumplir con la demanda </a:t>
            </a:r>
            <a:r>
              <a:rPr lang="es-MX" dirty="0" smtClean="0"/>
              <a:t>específica </a:t>
            </a:r>
            <a:r>
              <a:rPr lang="es-MX" dirty="0" smtClean="0"/>
              <a:t>de bunkers</a:t>
            </a:r>
          </a:p>
          <a:p>
            <a:pPr lvl="1"/>
            <a:r>
              <a:rPr lang="es-MX" dirty="0" smtClean="0"/>
              <a:t>El mercado de bunkers requiere menos azufre luego de los cambios de especificaciones</a:t>
            </a:r>
          </a:p>
          <a:p>
            <a:pPr lvl="1"/>
            <a:r>
              <a:rPr lang="es-MX" dirty="0" smtClean="0"/>
              <a:t>Crudos más livianos y salida de Venezuela</a:t>
            </a:r>
          </a:p>
          <a:p>
            <a:r>
              <a:rPr lang="es-MX" dirty="0" smtClean="0"/>
              <a:t>Además, los contratos con las pasteras aumentan su participación en la producción de ANCAP, y dejan cantidades cada vez menores de Fuel </a:t>
            </a:r>
            <a:r>
              <a:rPr lang="es-MX" dirty="0" err="1" smtClean="0"/>
              <a:t>Oil</a:t>
            </a:r>
            <a:r>
              <a:rPr lang="es-MX" dirty="0" smtClean="0"/>
              <a:t> disponibles para el mercado Bunker. UPM 2 aumentará esa demanda.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069919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¿Por qué el negocio cae? Disponibilidad de producto</a:t>
            </a:r>
            <a:endParaRPr lang="es-UY" sz="3600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87735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ángulo 2"/>
          <p:cNvSpPr/>
          <p:nvPr/>
        </p:nvSpPr>
        <p:spPr>
          <a:xfrm>
            <a:off x="5927002" y="229294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b="1" dirty="0"/>
              <a:t>MEMORIA </a:t>
            </a:r>
            <a:r>
              <a:rPr lang="es-MX" b="1" dirty="0" smtClean="0"/>
              <a:t>2012 ANCAP. </a:t>
            </a:r>
            <a:r>
              <a:rPr lang="es-MX" dirty="0"/>
              <a:t>La comercialización total de los productos bunkers mostró una caída del 26% con respecto a la del 2011. La misma se explica mayormente por el descenso observado en el fuel </a:t>
            </a:r>
            <a:r>
              <a:rPr lang="es-MX" dirty="0" err="1"/>
              <a:t>oil</a:t>
            </a:r>
            <a:r>
              <a:rPr lang="es-MX" dirty="0"/>
              <a:t> intermedio del 45 % y que responde a temas básicamente logísticos de disponibilidad de </a:t>
            </a:r>
            <a:r>
              <a:rPr lang="es-MX" dirty="0" smtClean="0"/>
              <a:t>producto…</a:t>
            </a:r>
            <a:endParaRPr lang="es-UY" dirty="0"/>
          </a:p>
        </p:txBody>
      </p:sp>
      <p:sp>
        <p:nvSpPr>
          <p:cNvPr id="5" name="CuadroTexto 4"/>
          <p:cNvSpPr txBox="1"/>
          <p:nvPr/>
        </p:nvSpPr>
        <p:spPr>
          <a:xfrm>
            <a:off x="1593410" y="6391747"/>
            <a:ext cx="417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NOTA: en 2017 hubo parada de la refinería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044617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Por qué hay menos producción de Fuel?</a:t>
            </a:r>
            <a:endParaRPr lang="es-UY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03243958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dirty="0" smtClean="0"/>
              <a:t>Los consumidores de fuel exigen 1% o menos de azufre, se han tenido que utilizar crudos más livianos y de menos azufre</a:t>
            </a:r>
          </a:p>
          <a:p>
            <a:r>
              <a:rPr lang="es-MX" dirty="0" smtClean="0"/>
              <a:t>Se ha ido abandonando la dieta de crudo venezolana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457351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Contratos con pasteras en aumento (y falta UPM 2)</a:t>
            </a:r>
            <a:endParaRPr lang="es-UY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6440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1966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Oportunidad para Montevideo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Y" dirty="0" smtClean="0"/>
              <a:t>El </a:t>
            </a:r>
            <a:r>
              <a:rPr lang="es-UY" dirty="0"/>
              <a:t>dragado a 14 m permite la entrada de buques de gran tonelaje al puerto de </a:t>
            </a:r>
            <a:r>
              <a:rPr lang="es-UY" dirty="0" smtClean="0"/>
              <a:t>Montevideo</a:t>
            </a:r>
          </a:p>
          <a:p>
            <a:r>
              <a:rPr lang="es-UY" dirty="0" smtClean="0"/>
              <a:t>El puerto será más atractivo, puede recibir inversión</a:t>
            </a:r>
          </a:p>
          <a:p>
            <a:r>
              <a:rPr lang="es-UY" dirty="0" smtClean="0"/>
              <a:t>Si ANCAP arrienda </a:t>
            </a:r>
            <a:r>
              <a:rPr lang="es-UY" dirty="0" err="1" smtClean="0"/>
              <a:t>tancaje</a:t>
            </a:r>
            <a:r>
              <a:rPr lang="es-UY" dirty="0" smtClean="0"/>
              <a:t> disponible, es negocio adicional para ANCAP también </a:t>
            </a:r>
            <a:endParaRPr lang="es-UY" dirty="0"/>
          </a:p>
          <a:p>
            <a:r>
              <a:rPr lang="es-UY" dirty="0"/>
              <a:t>Se ahorra  el Alijo en zona </a:t>
            </a:r>
            <a:r>
              <a:rPr lang="es-UY" dirty="0" smtClean="0"/>
              <a:t>Delta  </a:t>
            </a:r>
            <a:endParaRPr lang="es-UY" dirty="0"/>
          </a:p>
          <a:p>
            <a:pPr lvl="1"/>
            <a:r>
              <a:rPr lang="es-UY" dirty="0" smtClean="0"/>
              <a:t>Los buques podrían </a:t>
            </a:r>
            <a:r>
              <a:rPr lang="es-UY" dirty="0"/>
              <a:t>tomar su carga </a:t>
            </a:r>
            <a:r>
              <a:rPr lang="es-UY" dirty="0" smtClean="0"/>
              <a:t>directamente en </a:t>
            </a:r>
            <a:r>
              <a:rPr lang="es-UY" dirty="0"/>
              <a:t>Montevideo </a:t>
            </a:r>
          </a:p>
          <a:p>
            <a:r>
              <a:rPr lang="es-UY" dirty="0"/>
              <a:t>Por supuesto se podrían construir tanques en el puerto de Montevideo para asegurar una operación eficiente</a:t>
            </a:r>
          </a:p>
          <a:p>
            <a:r>
              <a:rPr lang="es-MX" dirty="0"/>
              <a:t>Competitividad del puerto de MVD aumenta y permite un desarrollo de negocios novedoso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401861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Conclusión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dirty="0" smtClean="0"/>
              <a:t>Sea para desarrollar el negocio de bunker, sea para dinamizar la participación de Montevideo en la logística de </a:t>
            </a:r>
            <a:r>
              <a:rPr lang="es-MX" dirty="0" err="1" smtClean="0"/>
              <a:t>graneles</a:t>
            </a:r>
            <a:r>
              <a:rPr lang="es-MX" dirty="0" smtClean="0"/>
              <a:t> líquidos regionales, es necesario entender que no se puede depender de los excedentes de subproducto (fuel </a:t>
            </a:r>
            <a:r>
              <a:rPr lang="es-MX" dirty="0" err="1" smtClean="0"/>
              <a:t>oil</a:t>
            </a:r>
            <a:r>
              <a:rPr lang="es-MX" dirty="0" smtClean="0"/>
              <a:t> disponible) que tenga ANCAP</a:t>
            </a:r>
          </a:p>
          <a:p>
            <a:r>
              <a:rPr lang="es-MX" dirty="0" smtClean="0"/>
              <a:t>Es un negocio independiente, que para ANCAP no es prioritario, implica otro foco, y una gestión de riesgo adicional.</a:t>
            </a:r>
          </a:p>
          <a:p>
            <a:r>
              <a:rPr lang="es-MX" dirty="0" smtClean="0"/>
              <a:t>No es un negocio donde tenga justificación el monopolio, toda vez que no está relacionado con la seguridad de suministro local</a:t>
            </a:r>
          </a:p>
          <a:p>
            <a:r>
              <a:rPr lang="es-MX" dirty="0" smtClean="0"/>
              <a:t>Incluso es un caso donde al no haber mercado en UY las embarcaciones repostan en otro lado y el monopolio es, para esto, un obstáculo.</a:t>
            </a:r>
          </a:p>
          <a:p>
            <a:r>
              <a:rPr lang="es-MX" dirty="0" smtClean="0"/>
              <a:t>ANCAP no lo ha encarado hasta ahora, con la profundidad que debe, porque no es su prioridad (suministro al mercado UY de combustibles).</a:t>
            </a:r>
          </a:p>
          <a:p>
            <a:pPr lvl="1"/>
            <a:r>
              <a:rPr lang="es-MX" dirty="0" smtClean="0"/>
              <a:t>Lo podrá encarar en el futuro si lo encuentra interesante</a:t>
            </a:r>
          </a:p>
          <a:p>
            <a:r>
              <a:rPr lang="es-MX" dirty="0" smtClean="0"/>
              <a:t>Eliminar el monopolio en el puerto es una forma de dinamizar todo esto.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486578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574</Words>
  <Application>Microsoft Macintosh PowerPoint</Application>
  <PresentationFormat>Custom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Tema de Office</vt:lpstr>
      <vt:lpstr>Oportunidades de negocio de derivados del petróleo en el puerto</vt:lpstr>
      <vt:lpstr>Negocio de Bunkering en el Río de la Plata</vt:lpstr>
      <vt:lpstr>¿Por qué el negocio cae? Disponibilidad de producto</vt:lpstr>
      <vt:lpstr>Por qué hay menos producción de Fuel?</vt:lpstr>
      <vt:lpstr>Contratos con pasteras en aumento (y falta UPM 2)</vt:lpstr>
      <vt:lpstr>Oportunidad para Montevideo</vt:lpstr>
      <vt:lpstr>Conclusión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Presentaciones</dc:creator>
  <cp:lastModifiedBy>Martin Natalevich</cp:lastModifiedBy>
  <cp:revision>18</cp:revision>
  <cp:lastPrinted>2020-10-09T11:07:36Z</cp:lastPrinted>
  <dcterms:created xsi:type="dcterms:W3CDTF">2020-10-09T02:13:25Z</dcterms:created>
  <dcterms:modified xsi:type="dcterms:W3CDTF">2020-10-09T12:53:12Z</dcterms:modified>
</cp:coreProperties>
</file>