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56" r:id="rId2"/>
    <p:sldId id="280" r:id="rId3"/>
    <p:sldId id="257" r:id="rId4"/>
    <p:sldId id="292" r:id="rId5"/>
    <p:sldId id="303" r:id="rId6"/>
    <p:sldId id="314" r:id="rId7"/>
    <p:sldId id="300" r:id="rId8"/>
    <p:sldId id="304" r:id="rId9"/>
    <p:sldId id="305" r:id="rId10"/>
    <p:sldId id="306" r:id="rId11"/>
    <p:sldId id="307" r:id="rId12"/>
    <p:sldId id="313" r:id="rId13"/>
    <p:sldId id="295" r:id="rId14"/>
    <p:sldId id="297" r:id="rId15"/>
    <p:sldId id="298" r:id="rId16"/>
    <p:sldId id="299" r:id="rId17"/>
    <p:sldId id="271" r:id="rId18"/>
    <p:sldId id="272" r:id="rId19"/>
    <p:sldId id="290" r:id="rId20"/>
    <p:sldId id="308" r:id="rId21"/>
    <p:sldId id="310" r:id="rId22"/>
    <p:sldId id="312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14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>
        <p:scale>
          <a:sx n="80" d="100"/>
          <a:sy n="80" d="100"/>
        </p:scale>
        <p:origin x="-2424" y="-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8FAEB0-9FCF-45EF-952E-51225B17036D}" type="datetimeFigureOut">
              <a:rPr lang="en-GB" smtClean="0"/>
              <a:t>25/11/2020</a:t>
            </a:fld>
            <a:endParaRPr lang="en-GB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GB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7DD562-B48A-4D5A-BA6F-E47BFDDB545C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4689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B8BF2B95-2809-48EF-9B8F-A6315720AC6B}" type="datetime1">
              <a:rPr lang="es-ES" sz="1200" smtClean="0"/>
              <a:pPr/>
              <a:t>25/11/2020</a:t>
            </a:fld>
            <a:endParaRPr lang="es-ES" sz="1200" smtClean="0"/>
          </a:p>
        </p:txBody>
      </p:sp>
      <p:sp>
        <p:nvSpPr>
          <p:cNvPr id="21504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B6F0D5DB-74BD-44CD-AEF1-3E544E8B0AC0}" type="slidenum">
              <a:rPr lang="es-ES" sz="1200" smtClean="0"/>
              <a:pPr/>
              <a:t>5</a:t>
            </a:fld>
            <a:endParaRPr lang="es-ES" sz="1200" smtClean="0"/>
          </a:p>
        </p:txBody>
      </p:sp>
      <p:sp>
        <p:nvSpPr>
          <p:cNvPr id="215044" name="Rectangle 1026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15045" name="Rectangle 1027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s-UY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5841985F-9D05-4034-9916-C3F0CE59B589}" type="datetime1">
              <a:rPr kumimoji="1" lang="es-ES" sz="1200" smtClean="0"/>
              <a:pPr eaLnBrk="1" hangingPunct="1"/>
              <a:t>25/11/2020</a:t>
            </a:fld>
            <a:endParaRPr kumimoji="1" lang="es-ES" sz="1200" smtClean="0"/>
          </a:p>
        </p:txBody>
      </p:sp>
      <p:sp>
        <p:nvSpPr>
          <p:cNvPr id="655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F5647F5-2E64-407B-9B6A-8D39249EABD6}" type="slidenum">
              <a:rPr kumimoji="1" lang="es-ES" sz="1200" smtClean="0"/>
              <a:pPr eaLnBrk="1" hangingPunct="1"/>
              <a:t>13</a:t>
            </a:fld>
            <a:endParaRPr kumimoji="1" lang="es-ES" sz="1200" smtClean="0"/>
          </a:p>
        </p:txBody>
      </p:sp>
      <p:sp>
        <p:nvSpPr>
          <p:cNvPr id="65540" name="Rectangle 1026"/>
          <p:cNvSpPr>
            <a:spLocks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41" name="Rectangle 1027"/>
          <p:cNvSpPr>
            <a:spLocks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UY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0F375A3-F052-42DB-8867-01F3119F9BD8}" type="datetime1">
              <a:rPr kumimoji="1" lang="es-ES" sz="1200" smtClean="0"/>
              <a:pPr eaLnBrk="1" hangingPunct="1"/>
              <a:t>25/11/2020</a:t>
            </a:fld>
            <a:endParaRPr kumimoji="1" lang="es-ES" sz="1200" smtClean="0"/>
          </a:p>
        </p:txBody>
      </p:sp>
      <p:sp>
        <p:nvSpPr>
          <p:cNvPr id="675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A0830AA1-2174-426E-8825-BDCB4B03550D}" type="slidenum">
              <a:rPr kumimoji="1" lang="es-ES" sz="1200" smtClean="0"/>
              <a:pPr eaLnBrk="1" hangingPunct="1"/>
              <a:t>14</a:t>
            </a:fld>
            <a:endParaRPr kumimoji="1" lang="es-ES" sz="1200" smtClean="0"/>
          </a:p>
        </p:txBody>
      </p:sp>
      <p:sp>
        <p:nvSpPr>
          <p:cNvPr id="67588" name="Rectangle 2"/>
          <p:cNvSpPr>
            <a:spLocks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9" name="Rectangle 3"/>
          <p:cNvSpPr>
            <a:spLocks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UY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0DB0EB8F-0F09-4BB4-A7EA-033B980956E1}" type="datetime1">
              <a:rPr kumimoji="1" lang="es-ES" sz="1200" smtClean="0"/>
              <a:pPr eaLnBrk="1" hangingPunct="1"/>
              <a:t>25/11/2020</a:t>
            </a:fld>
            <a:endParaRPr kumimoji="1" lang="es-ES" sz="1200" smtClean="0"/>
          </a:p>
        </p:txBody>
      </p:sp>
      <p:sp>
        <p:nvSpPr>
          <p:cNvPr id="686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650E80C4-12DB-4509-9F48-299E4E62F8D2}" type="slidenum">
              <a:rPr kumimoji="1" lang="es-ES" sz="1200" smtClean="0"/>
              <a:pPr eaLnBrk="1" hangingPunct="1"/>
              <a:t>15</a:t>
            </a:fld>
            <a:endParaRPr kumimoji="1" lang="es-ES" sz="1200" smtClean="0"/>
          </a:p>
        </p:txBody>
      </p:sp>
      <p:sp>
        <p:nvSpPr>
          <p:cNvPr id="68612" name="Rectangle 2"/>
          <p:cNvSpPr>
            <a:spLocks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3" name="Rectangle 3"/>
          <p:cNvSpPr>
            <a:spLocks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UY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0DB0EB8F-0F09-4BB4-A7EA-033B980956E1}" type="datetime1">
              <a:rPr kumimoji="1" lang="es-ES" sz="1200" smtClean="0"/>
              <a:pPr eaLnBrk="1" hangingPunct="1"/>
              <a:t>25/11/2020</a:t>
            </a:fld>
            <a:endParaRPr kumimoji="1" lang="es-ES" sz="1200" smtClean="0"/>
          </a:p>
        </p:txBody>
      </p:sp>
      <p:sp>
        <p:nvSpPr>
          <p:cNvPr id="686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650E80C4-12DB-4509-9F48-299E4E62F8D2}" type="slidenum">
              <a:rPr kumimoji="1" lang="es-ES" sz="1200" smtClean="0"/>
              <a:pPr eaLnBrk="1" hangingPunct="1"/>
              <a:t>16</a:t>
            </a:fld>
            <a:endParaRPr kumimoji="1" lang="es-ES" sz="1200" smtClean="0"/>
          </a:p>
        </p:txBody>
      </p:sp>
      <p:sp>
        <p:nvSpPr>
          <p:cNvPr id="68612" name="Rectangle 2"/>
          <p:cNvSpPr>
            <a:spLocks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3" name="Rectangle 3"/>
          <p:cNvSpPr>
            <a:spLocks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UY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A71FCB98-785B-4FDD-93B7-C67BC30EB606}" type="datetimeFigureOut">
              <a:rPr lang="en-GB" smtClean="0"/>
              <a:t>25/11/2020</a:t>
            </a:fld>
            <a:endParaRPr lang="en-GB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391182E6-556D-43EC-A45D-D4C93E5DCEBE}" type="slidenum">
              <a:rPr lang="en-GB" smtClean="0"/>
              <a:t>‹Nº›</a:t>
            </a:fld>
            <a:endParaRPr lang="en-GB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FCB98-785B-4FDD-93B7-C67BC30EB606}" type="datetimeFigureOut">
              <a:rPr lang="en-GB" smtClean="0"/>
              <a:t>25/11/2020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182E6-556D-43EC-A45D-D4C93E5DCEBE}" type="slidenum">
              <a:rPr lang="en-GB" smtClean="0"/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FCB98-785B-4FDD-93B7-C67BC30EB606}" type="datetimeFigureOut">
              <a:rPr lang="en-GB" smtClean="0"/>
              <a:t>25/11/2020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182E6-556D-43EC-A45D-D4C93E5DCEBE}" type="slidenum">
              <a:rPr lang="en-GB" smtClean="0"/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FCB98-785B-4FDD-93B7-C67BC30EB606}" type="datetimeFigureOut">
              <a:rPr lang="en-GB" smtClean="0"/>
              <a:t>25/11/2020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182E6-556D-43EC-A45D-D4C93E5DCEBE}" type="slidenum">
              <a:rPr lang="en-GB" smtClean="0"/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FCB98-785B-4FDD-93B7-C67BC30EB606}" type="datetimeFigureOut">
              <a:rPr lang="en-GB" smtClean="0"/>
              <a:t>25/11/2020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182E6-556D-43EC-A45D-D4C93E5DCEBE}" type="slidenum">
              <a:rPr lang="en-GB" smtClean="0"/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FCB98-785B-4FDD-93B7-C67BC30EB606}" type="datetimeFigureOut">
              <a:rPr lang="en-GB" smtClean="0"/>
              <a:t>25/11/2020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182E6-556D-43EC-A45D-D4C93E5DCEBE}" type="slidenum">
              <a:rPr lang="en-GB" smtClean="0"/>
              <a:t>‹Nº›</a:t>
            </a:fld>
            <a:endParaRPr lang="en-GB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FCB98-785B-4FDD-93B7-C67BC30EB606}" type="datetimeFigureOut">
              <a:rPr lang="en-GB" smtClean="0"/>
              <a:t>25/11/2020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182E6-556D-43EC-A45D-D4C93E5DCEBE}" type="slidenum">
              <a:rPr lang="en-GB" smtClean="0"/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FCB98-785B-4FDD-93B7-C67BC30EB606}" type="datetimeFigureOut">
              <a:rPr lang="en-GB" smtClean="0"/>
              <a:t>25/11/2020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182E6-556D-43EC-A45D-D4C93E5DCEBE}" type="slidenum">
              <a:rPr lang="en-GB" smtClean="0"/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FCB98-785B-4FDD-93B7-C67BC30EB606}" type="datetimeFigureOut">
              <a:rPr lang="en-GB" smtClean="0"/>
              <a:t>25/11/2020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182E6-556D-43EC-A45D-D4C93E5DCEBE}" type="slidenum">
              <a:rPr lang="en-GB" smtClean="0"/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FCB98-785B-4FDD-93B7-C67BC30EB606}" type="datetimeFigureOut">
              <a:rPr lang="en-GB" smtClean="0"/>
              <a:t>25/11/2020</a:t>
            </a:fld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182E6-556D-43EC-A45D-D4C93E5DCEBE}" type="slidenum">
              <a:rPr lang="en-GB" smtClean="0"/>
              <a:t>‹Nº›</a:t>
            </a:fld>
            <a:endParaRPr lang="en-GB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FCB98-785B-4FDD-93B7-C67BC30EB606}" type="datetimeFigureOut">
              <a:rPr lang="en-GB" smtClean="0"/>
              <a:t>25/11/2020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182E6-556D-43EC-A45D-D4C93E5DCEBE}" type="slidenum">
              <a:rPr lang="en-GB" smtClean="0"/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A71FCB98-785B-4FDD-93B7-C67BC30EB606}" type="datetimeFigureOut">
              <a:rPr lang="en-GB" smtClean="0"/>
              <a:t>25/11/2020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391182E6-556D-43EC-A45D-D4C93E5DCEBE}" type="slidenum">
              <a:rPr lang="en-GB" smtClean="0"/>
              <a:t>‹Nº›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9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openxmlformats.org/officeDocument/2006/relationships/hyperlink" Target="https://www.researchgate.net/publication/313020989_A_Method_for_the_Synthesis_of_Platinum_Nanoparticles_with_Defined_Crystalline_Orientations_and_Their_Catalytic_Activity_towards_Nitrogen_and_Carbon_Monoxide_Oxidations" TargetMode="Externa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researchgate.net/scientific-contributions/CF-Zinola-12186742" TargetMode="External"/><Relationship Id="rId5" Type="http://schemas.openxmlformats.org/officeDocument/2006/relationships/hyperlink" Target="https://www.researchgate.net/publication/322032793_Electrochemical_transformation_of_platinum_spheres_into_nanocubes_and_nanocubebipyramids" TargetMode="External"/><Relationship Id="rId4" Type="http://schemas.openxmlformats.org/officeDocument/2006/relationships/image" Target="../media/image3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Relationship Id="rId5" Type="http://schemas.microsoft.com/office/2007/relationships/hdphoto" Target="../media/hdphoto8.wdp"/><Relationship Id="rId4" Type="http://schemas.openxmlformats.org/officeDocument/2006/relationships/image" Target="../media/image44.png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0.wdp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1.xml"/><Relationship Id="rId5" Type="http://schemas.microsoft.com/office/2007/relationships/hdphoto" Target="../media/hdphoto11.wdp"/><Relationship Id="rId4" Type="http://schemas.openxmlformats.org/officeDocument/2006/relationships/image" Target="../media/image5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microsoft.com/office/2007/relationships/hdphoto" Target="../media/hdphoto2.wdp"/><Relationship Id="rId4" Type="http://schemas.openxmlformats.org/officeDocument/2006/relationships/image" Target="../media/image10.png"/><Relationship Id="rId9" Type="http://schemas.microsoft.com/office/2007/relationships/hdphoto" Target="../media/hdphoto4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3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8.png"/><Relationship Id="rId4" Type="http://schemas.openxmlformats.org/officeDocument/2006/relationships/image" Target="../media/image5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emf"/><Relationship Id="rId3" Type="http://schemas.microsoft.com/office/2007/relationships/hdphoto" Target="../media/hdphoto5.wdp"/><Relationship Id="rId7" Type="http://schemas.openxmlformats.org/officeDocument/2006/relationships/image" Target="../media/image17.em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567323" y="312737"/>
            <a:ext cx="8064895" cy="1269668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s-ES" b="1" dirty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Tecnologías electroquímicas en la matriz energética uruguaya</a:t>
            </a:r>
            <a:endParaRPr lang="en-GB" dirty="0">
              <a:solidFill>
                <a:schemeClr val="accent1">
                  <a:lumMod val="50000"/>
                </a:schemeClr>
              </a:solidFill>
              <a:latin typeface="Arial Narrow" pitchFamily="34" charset="0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4572000" y="2996952"/>
            <a:ext cx="3672408" cy="2808312"/>
          </a:xfrm>
        </p:spPr>
        <p:txBody>
          <a:bodyPr>
            <a:noAutofit/>
          </a:bodyPr>
          <a:lstStyle/>
          <a:p>
            <a:r>
              <a:rPr lang="es-ES" sz="2400" b="1" dirty="0">
                <a:solidFill>
                  <a:schemeClr val="accent5">
                    <a:lumMod val="50000"/>
                  </a:schemeClr>
                </a:solidFill>
                <a:latin typeface="Arial Narrow" pitchFamily="34" charset="0"/>
              </a:rPr>
              <a:t>Carlos F. </a:t>
            </a:r>
            <a:r>
              <a:rPr lang="es-ES" sz="2400" b="1" dirty="0" err="1">
                <a:solidFill>
                  <a:schemeClr val="accent5">
                    <a:lumMod val="50000"/>
                  </a:schemeClr>
                </a:solidFill>
                <a:latin typeface="Arial Narrow" pitchFamily="34" charset="0"/>
              </a:rPr>
              <a:t>Zinola</a:t>
            </a:r>
            <a:r>
              <a:rPr lang="es-ES" sz="2400" b="1" dirty="0" smtClean="0">
                <a:solidFill>
                  <a:schemeClr val="accent5">
                    <a:lumMod val="50000"/>
                  </a:schemeClr>
                </a:solidFill>
                <a:latin typeface="Arial Narrow" pitchFamily="34" charset="0"/>
              </a:rPr>
              <a:t>,</a:t>
            </a:r>
            <a:r>
              <a:rPr lang="es-ES" sz="2400" baseline="30000" dirty="0" smtClean="0">
                <a:solidFill>
                  <a:schemeClr val="accent5">
                    <a:lumMod val="50000"/>
                  </a:schemeClr>
                </a:solidFill>
                <a:latin typeface="Arial Narrow" pitchFamily="34" charset="0"/>
              </a:rPr>
              <a:t>*</a:t>
            </a:r>
            <a:r>
              <a:rPr lang="es-ES" sz="2400" dirty="0" smtClean="0">
                <a:solidFill>
                  <a:schemeClr val="accent5">
                    <a:lumMod val="50000"/>
                  </a:schemeClr>
                </a:solidFill>
                <a:latin typeface="Arial Narrow" pitchFamily="34" charset="0"/>
              </a:rPr>
              <a:t> </a:t>
            </a:r>
            <a:r>
              <a:rPr lang="es-ES" sz="2400" dirty="0">
                <a:solidFill>
                  <a:schemeClr val="accent5">
                    <a:lumMod val="50000"/>
                  </a:schemeClr>
                </a:solidFill>
                <a:latin typeface="Arial Narrow" pitchFamily="34" charset="0"/>
              </a:rPr>
              <a:t>Erika </a:t>
            </a:r>
            <a:r>
              <a:rPr lang="es-ES" sz="2400" dirty="0" err="1">
                <a:solidFill>
                  <a:schemeClr val="accent5">
                    <a:lumMod val="50000"/>
                  </a:schemeClr>
                </a:solidFill>
                <a:latin typeface="Arial Narrow" pitchFamily="34" charset="0"/>
              </a:rPr>
              <a:t>Téliz</a:t>
            </a:r>
            <a:r>
              <a:rPr lang="es-ES" sz="2400" dirty="0" smtClean="0">
                <a:solidFill>
                  <a:schemeClr val="accent5">
                    <a:lumMod val="50000"/>
                  </a:schemeClr>
                </a:solidFill>
                <a:latin typeface="Arial Narrow" pitchFamily="34" charset="0"/>
              </a:rPr>
              <a:t>, </a:t>
            </a:r>
            <a:r>
              <a:rPr lang="es-ES" sz="2400" dirty="0">
                <a:solidFill>
                  <a:schemeClr val="accent5">
                    <a:lumMod val="50000"/>
                  </a:schemeClr>
                </a:solidFill>
                <a:latin typeface="Arial Narrow" pitchFamily="34" charset="0"/>
              </a:rPr>
              <a:t>Verónica Díaz</a:t>
            </a:r>
            <a:r>
              <a:rPr lang="es-ES" sz="2400" dirty="0" smtClean="0">
                <a:solidFill>
                  <a:schemeClr val="accent5">
                    <a:lumMod val="50000"/>
                  </a:schemeClr>
                </a:solidFill>
                <a:latin typeface="Arial Narrow" pitchFamily="34" charset="0"/>
              </a:rPr>
              <a:t>, </a:t>
            </a:r>
            <a:endParaRPr lang="en-GB" sz="2400" dirty="0">
              <a:solidFill>
                <a:schemeClr val="accent5">
                  <a:lumMod val="50000"/>
                </a:schemeClr>
              </a:solidFill>
              <a:latin typeface="Arial Narrow" pitchFamily="34" charset="0"/>
            </a:endParaRPr>
          </a:p>
          <a:p>
            <a:r>
              <a:rPr lang="es-ES" sz="2400" i="1" dirty="0" smtClean="0">
                <a:solidFill>
                  <a:schemeClr val="accent5">
                    <a:lumMod val="50000"/>
                  </a:schemeClr>
                </a:solidFill>
                <a:latin typeface="Arial Narrow" pitchFamily="34" charset="0"/>
              </a:rPr>
              <a:t>Grupo </a:t>
            </a:r>
            <a:r>
              <a:rPr lang="es-ES" sz="2400" i="1" dirty="0">
                <a:solidFill>
                  <a:schemeClr val="accent5">
                    <a:lumMod val="50000"/>
                  </a:schemeClr>
                </a:solidFill>
                <a:latin typeface="Arial Narrow" pitchFamily="34" charset="0"/>
              </a:rPr>
              <a:t>Interdisciplinario de </a:t>
            </a:r>
            <a:r>
              <a:rPr lang="es-ES" sz="2400" i="1" dirty="0" smtClean="0">
                <a:solidFill>
                  <a:schemeClr val="accent5">
                    <a:lumMod val="50000"/>
                  </a:schemeClr>
                </a:solidFill>
                <a:latin typeface="Arial Narrow" pitchFamily="34" charset="0"/>
              </a:rPr>
              <a:t>Ingeniería </a:t>
            </a:r>
            <a:r>
              <a:rPr lang="es-ES" sz="2400" i="1" dirty="0">
                <a:solidFill>
                  <a:schemeClr val="accent5">
                    <a:lumMod val="50000"/>
                  </a:schemeClr>
                </a:solidFill>
                <a:latin typeface="Arial Narrow" pitchFamily="34" charset="0"/>
              </a:rPr>
              <a:t>Electroquímica, Universidad de la República, </a:t>
            </a:r>
            <a:endParaRPr lang="es-ES" sz="2400" i="1" dirty="0" smtClean="0">
              <a:solidFill>
                <a:schemeClr val="accent5">
                  <a:lumMod val="50000"/>
                </a:schemeClr>
              </a:solidFill>
              <a:latin typeface="Arial Narrow" pitchFamily="34" charset="0"/>
            </a:endParaRPr>
          </a:p>
          <a:p>
            <a:r>
              <a:rPr lang="es-ES" sz="2400" i="1" dirty="0" smtClean="0">
                <a:solidFill>
                  <a:schemeClr val="accent5">
                    <a:lumMod val="50000"/>
                  </a:schemeClr>
                </a:solidFill>
                <a:latin typeface="Arial Narrow" pitchFamily="34" charset="0"/>
              </a:rPr>
              <a:t>Montevideo </a:t>
            </a:r>
            <a:r>
              <a:rPr lang="es-ES" sz="2400" i="1" dirty="0">
                <a:solidFill>
                  <a:schemeClr val="accent5">
                    <a:lumMod val="50000"/>
                  </a:schemeClr>
                </a:solidFill>
                <a:latin typeface="Arial Narrow" pitchFamily="34" charset="0"/>
              </a:rPr>
              <a:t>Uruguay</a:t>
            </a:r>
            <a:r>
              <a:rPr lang="es-ES" sz="2400" i="1" dirty="0" smtClean="0">
                <a:solidFill>
                  <a:schemeClr val="accent5">
                    <a:lumMod val="50000"/>
                  </a:schemeClr>
                </a:solidFill>
                <a:latin typeface="Arial Narrow" pitchFamily="34" charset="0"/>
              </a:rPr>
              <a:t>.*</a:t>
            </a:r>
            <a:endParaRPr lang="es-ES" sz="2400" b="1" i="1" u="sng" dirty="0" smtClean="0">
              <a:solidFill>
                <a:schemeClr val="accent5">
                  <a:lumMod val="50000"/>
                </a:schemeClr>
              </a:solidFill>
              <a:latin typeface="Arial Narrow" pitchFamily="34" charset="0"/>
            </a:endParaRPr>
          </a:p>
          <a:p>
            <a:r>
              <a:rPr lang="es-ES" sz="2400" b="1" i="1" u="sng" dirty="0" smtClean="0">
                <a:solidFill>
                  <a:schemeClr val="accent5">
                    <a:lumMod val="50000"/>
                  </a:schemeClr>
                </a:solidFill>
                <a:latin typeface="Arial Narrow" pitchFamily="34" charset="0"/>
              </a:rPr>
              <a:t>fzinola@fcien.edu.uy</a:t>
            </a:r>
            <a:endParaRPr lang="en-GB" sz="2400" b="1" u="sng" dirty="0">
              <a:solidFill>
                <a:schemeClr val="accent5">
                  <a:lumMod val="50000"/>
                </a:schemeClr>
              </a:solidFill>
              <a:latin typeface="Arial Narrow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945" y="1700808"/>
            <a:ext cx="2129442" cy="1044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2996952"/>
            <a:ext cx="1091311" cy="986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utoShape 5" descr="Identidad Visual Institucional – Portal Udela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47" y="6093296"/>
            <a:ext cx="1670275" cy="764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AutoShape 8" descr="Identidad Gráfica | Facultad de Ingeniería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9829" y="2996952"/>
            <a:ext cx="1003862" cy="994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AutoShape 11" descr="logo-anii | Repositorio Digital RELACE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139" y="6054376"/>
            <a:ext cx="1440160" cy="842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4509120"/>
            <a:ext cx="1152128" cy="968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07" y="4399506"/>
            <a:ext cx="1670274" cy="842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2391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149"/>
    </mc:Choice>
    <mc:Fallback xmlns="">
      <p:transition spd="slow" advTm="23149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DSCN264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"/>
            <a:ext cx="9144000" cy="662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2 Subtítulo"/>
          <p:cNvSpPr>
            <a:spLocks noGrp="1"/>
          </p:cNvSpPr>
          <p:nvPr>
            <p:ph type="subTitle" idx="1"/>
          </p:nvPr>
        </p:nvSpPr>
        <p:spPr>
          <a:xfrm>
            <a:off x="0" y="0"/>
            <a:ext cx="6732240" cy="54868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es-ES" sz="2000" b="1" dirty="0" smtClean="0">
                <a:solidFill>
                  <a:schemeClr val="accent5">
                    <a:lumMod val="50000"/>
                  </a:schemeClr>
                </a:solidFill>
              </a:rPr>
              <a:t>Celda de Combustible; hidrógeno /aire, 500 W.</a:t>
            </a:r>
            <a:endParaRPr lang="es-ES" sz="2000" dirty="0" smtClean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3238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059"/>
    </mc:Choice>
    <mc:Fallback xmlns="">
      <p:transition spd="slow" advTm="13059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8260695"/>
              </p:ext>
            </p:extLst>
          </p:nvPr>
        </p:nvGraphicFramePr>
        <p:xfrm>
          <a:off x="339725" y="747713"/>
          <a:ext cx="8281988" cy="6021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6" name="Graph" r:id="rId3" imgW="3872160" imgH="2985120" progId="Origin50.Graph">
                  <p:embed/>
                </p:oleObj>
              </mc:Choice>
              <mc:Fallback>
                <p:oleObj name="Graph" r:id="rId3" imgW="3872160" imgH="2985120" progId="Origin50.Grap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9725" y="747713"/>
                        <a:ext cx="8281988" cy="6021387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2 Subtítulo"/>
          <p:cNvSpPr>
            <a:spLocks noGrp="1"/>
          </p:cNvSpPr>
          <p:nvPr>
            <p:ph type="subTitle" idx="1"/>
          </p:nvPr>
        </p:nvSpPr>
        <p:spPr>
          <a:xfrm>
            <a:off x="0" y="0"/>
            <a:ext cx="6732240" cy="54868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es-ES" sz="2000" b="1" dirty="0" smtClean="0">
                <a:solidFill>
                  <a:schemeClr val="accent5">
                    <a:lumMod val="50000"/>
                  </a:schemeClr>
                </a:solidFill>
              </a:rPr>
              <a:t>Curva de Operación </a:t>
            </a:r>
            <a:r>
              <a:rPr lang="es-ES" sz="2000" b="1" dirty="0" err="1" smtClean="0">
                <a:solidFill>
                  <a:schemeClr val="accent5">
                    <a:lumMod val="50000"/>
                  </a:schemeClr>
                </a:solidFill>
              </a:rPr>
              <a:t>Monocelda</a:t>
            </a:r>
            <a:r>
              <a:rPr lang="es-ES" sz="2000" b="1" dirty="0" smtClean="0">
                <a:solidFill>
                  <a:schemeClr val="accent5">
                    <a:lumMod val="50000"/>
                  </a:schemeClr>
                </a:solidFill>
              </a:rPr>
              <a:t>; hidrógeno /aire.</a:t>
            </a:r>
            <a:endParaRPr lang="es-ES" sz="2000" dirty="0" smtClean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503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165"/>
    </mc:Choice>
    <mc:Fallback xmlns="">
      <p:transition spd="slow" advTm="15165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 Título"/>
          <p:cNvSpPr>
            <a:spLocks noGrp="1"/>
          </p:cNvSpPr>
          <p:nvPr>
            <p:ph type="ctrTitle"/>
          </p:nvPr>
        </p:nvSpPr>
        <p:spPr>
          <a:xfrm>
            <a:off x="-36512" y="-1513"/>
            <a:ext cx="4104456" cy="601677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s-ES" sz="2800" b="1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Trabajos científicos</a:t>
            </a:r>
            <a:endParaRPr lang="en-GB" sz="2800" dirty="0">
              <a:solidFill>
                <a:schemeClr val="accent1">
                  <a:lumMod val="50000"/>
                </a:schemeClr>
              </a:solidFill>
              <a:latin typeface="Arial Narrow" pitchFamily="34" charset="0"/>
            </a:endParaRPr>
          </a:p>
        </p:txBody>
      </p:sp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25602" name="Picture 2" descr="https://media.springernature.com/lw685/springer-static/image/art%3A10.1007%2Fs10008-018-04190-5/MediaObjects/10008_2018_4190_Figa_HTM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0923" y="3966097"/>
            <a:ext cx="4115798" cy="2896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4" name="Picture 4" descr="Imag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637" y="2492896"/>
            <a:ext cx="3744513" cy="2392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6" name="Picture 6" descr="Imag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153068"/>
            <a:ext cx="4153644" cy="2769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4457423" y="0"/>
            <a:ext cx="3960440" cy="1107996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1600" b="1" dirty="0">
                <a:solidFill>
                  <a:schemeClr val="accent1">
                    <a:lumMod val="50000"/>
                  </a:schemeClr>
                </a:solidFill>
                <a:hlinkClick r:id="rId5"/>
              </a:rPr>
              <a:t>Electrochemical transformation of platinum spheres into </a:t>
            </a:r>
            <a:r>
              <a:rPr lang="en-GB" sz="1600" b="1" dirty="0" err="1">
                <a:solidFill>
                  <a:schemeClr val="accent1">
                    <a:lumMod val="50000"/>
                  </a:schemeClr>
                </a:solidFill>
                <a:hlinkClick r:id="rId5"/>
              </a:rPr>
              <a:t>nanocubes</a:t>
            </a:r>
            <a:r>
              <a:rPr lang="en-GB" sz="1600" b="1" dirty="0">
                <a:solidFill>
                  <a:schemeClr val="accent1">
                    <a:lumMod val="50000"/>
                  </a:schemeClr>
                </a:solidFill>
                <a:hlinkClick r:id="rId5"/>
              </a:rPr>
              <a:t> and </a:t>
            </a:r>
            <a:r>
              <a:rPr lang="en-GB" sz="1600" b="1" dirty="0" err="1">
                <a:solidFill>
                  <a:schemeClr val="accent1">
                    <a:lumMod val="50000"/>
                  </a:schemeClr>
                </a:solidFill>
                <a:hlinkClick r:id="rId5"/>
              </a:rPr>
              <a:t>nanocubebipyramids</a:t>
            </a:r>
            <a:endParaRPr lang="en-GB" sz="1600" b="1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GB" sz="1600" dirty="0" smtClean="0">
                <a:solidFill>
                  <a:schemeClr val="accent1">
                    <a:lumMod val="50000"/>
                  </a:schemeClr>
                </a:solidFill>
              </a:rPr>
              <a:t>Dec 2017  </a:t>
            </a:r>
            <a:r>
              <a:rPr lang="en-GB" sz="1600" dirty="0" smtClean="0">
                <a:solidFill>
                  <a:schemeClr val="accent1">
                    <a:lumMod val="50000"/>
                  </a:schemeClr>
                </a:solidFill>
                <a:hlinkClick r:id="rId6"/>
              </a:rPr>
              <a:t>C.F</a:t>
            </a:r>
            <a:r>
              <a:rPr lang="en-GB" sz="1600" dirty="0">
                <a:solidFill>
                  <a:schemeClr val="accent1">
                    <a:lumMod val="50000"/>
                  </a:schemeClr>
                </a:solidFill>
                <a:hlinkClick r:id="rId6"/>
              </a:rPr>
              <a:t>. </a:t>
            </a:r>
            <a:r>
              <a:rPr lang="en-GB" sz="1600" dirty="0" err="1" smtClean="0">
                <a:solidFill>
                  <a:schemeClr val="accent1">
                    <a:lumMod val="50000"/>
                  </a:schemeClr>
                </a:solidFill>
                <a:hlinkClick r:id="rId6"/>
              </a:rPr>
              <a:t>Zinola</a:t>
            </a:r>
            <a:endParaRPr lang="en-GB" sz="1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0" y="692696"/>
            <a:ext cx="4043789" cy="160043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16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  <a:hlinkClick r:id="rId7"/>
              </a:rPr>
              <a:t>A Method for the Synthesis of Platinum Nanoparticles with Defined Crystalline Orientations and Their Catalytic Activity towards Nitrogen and Carbon Monoxide Oxidations</a:t>
            </a:r>
            <a:endParaRPr lang="en-GB" sz="1600" b="1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en-GB" sz="160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Jan 2017  </a:t>
            </a:r>
            <a:r>
              <a:rPr lang="en-GB" sz="160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  <a:hlinkClick r:id="rId6"/>
              </a:rPr>
              <a:t>C</a:t>
            </a:r>
            <a:r>
              <a:rPr lang="en-GB" sz="1600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  <a:hlinkClick r:id="rId6"/>
              </a:rPr>
              <a:t>. F. </a:t>
            </a:r>
            <a:r>
              <a:rPr lang="en-GB" sz="1600" dirty="0" err="1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  <a:hlinkClick r:id="rId6"/>
              </a:rPr>
              <a:t>Zinola</a:t>
            </a:r>
            <a:endParaRPr lang="en-GB" sz="1600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323528" y="5457802"/>
            <a:ext cx="3960440" cy="861774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1600" b="1" u="sng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Carbon monoxide oxidation assisted by interfacial oxygen-water layers</a:t>
            </a:r>
          </a:p>
          <a:p>
            <a:r>
              <a:rPr lang="en-GB" sz="1600" u="sng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Jan 2019 Carlos </a:t>
            </a:r>
            <a:r>
              <a:rPr lang="en-GB" sz="1600" u="sng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F. </a:t>
            </a:r>
            <a:r>
              <a:rPr lang="en-GB" sz="1600" u="sng" dirty="0" err="1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Zinola</a:t>
            </a:r>
            <a:r>
              <a:rPr lang="en-GB" sz="1600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586604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945"/>
    </mc:Choice>
    <mc:Fallback xmlns="">
      <p:transition spd="slow" advTm="13945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0" descr="C:\Documents and Settings\Fernando\Escritorio\800px-Montevideo_Map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8" y="787400"/>
            <a:ext cx="7620000" cy="552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Rectangle 4"/>
          <p:cNvSpPr>
            <a:spLocks noGrp="1" noRot="1" noChangeArrowheads="1"/>
          </p:cNvSpPr>
          <p:nvPr>
            <p:ph type="ctrTitle"/>
          </p:nvPr>
        </p:nvSpPr>
        <p:spPr>
          <a:xfrm>
            <a:off x="1304692" y="64966"/>
            <a:ext cx="6671270" cy="714375"/>
          </a:xfrm>
          <a:solidFill>
            <a:schemeClr val="bg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>
              <a:defRPr/>
            </a:pPr>
            <a:r>
              <a:rPr lang="es-ES" sz="2800" b="1" i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Mesa </a:t>
            </a:r>
            <a:r>
              <a:rPr lang="es-ES" sz="2800" b="1" i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de Energía CONICYT 2004</a:t>
            </a:r>
            <a:endParaRPr lang="es-UY" sz="3200" b="1" i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66246" name="Picture 6" descr="C:\Documents and Settings\Fernando\Escritorio\Mapas de Uruguay  Montevideo Shopping Center , Buceo , Montevideo_archivos\vap_017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6288" y="1052513"/>
            <a:ext cx="2925762" cy="292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47" name="Picture 7" descr="C:\Documents and Settings\Fernando\Escritorio\Mapas de Uruguay  Montevideo Shopping Center , Buceo , Montevideo_archivos\vap_007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32238"/>
            <a:ext cx="2925763" cy="292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48" name="Picture 8" descr="C:\Documents and Settings\Fernando\Escritorio\Mapas de Uruguay  Montevideo Shopping Center , Buceo , Montevideo_archivos\vap_011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2588" y="1050925"/>
            <a:ext cx="2925762" cy="292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51" name="AutoShape 11"/>
          <p:cNvSpPr>
            <a:spLocks noChangeArrowheads="1"/>
          </p:cNvSpPr>
          <p:nvPr/>
        </p:nvSpPr>
        <p:spPr bwMode="auto">
          <a:xfrm>
            <a:off x="2351088" y="5000625"/>
            <a:ext cx="3062287" cy="479425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2912 h 21600"/>
              <a:gd name="T14" fmla="*/ 18227 w 21600"/>
              <a:gd name="T15" fmla="*/ 924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lnTo>
                  <a:pt x="21600" y="6079"/>
                </a:lnTo>
                <a:close/>
              </a:path>
            </a:pathLst>
          </a:custGeom>
          <a:solidFill>
            <a:srgbClr val="1ABE1E">
              <a:alpha val="50195"/>
            </a:srgbClr>
          </a:solidFill>
          <a:ln w="25400">
            <a:solidFill>
              <a:srgbClr val="1ABE1E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66252" name="AutoShape 12"/>
          <p:cNvSpPr>
            <a:spLocks noChangeArrowheads="1"/>
          </p:cNvSpPr>
          <p:nvPr/>
        </p:nvSpPr>
        <p:spPr bwMode="auto">
          <a:xfrm rot="3600000">
            <a:off x="3949701" y="3781425"/>
            <a:ext cx="2495550" cy="479425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2912 h 21600"/>
              <a:gd name="T14" fmla="*/ 18227 w 21600"/>
              <a:gd name="T15" fmla="*/ 924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lnTo>
                  <a:pt x="21600" y="6079"/>
                </a:lnTo>
                <a:close/>
              </a:path>
            </a:pathLst>
          </a:custGeom>
          <a:solidFill>
            <a:srgbClr val="1ABE1E">
              <a:alpha val="50195"/>
            </a:srgbClr>
          </a:solidFill>
          <a:ln w="25400">
            <a:solidFill>
              <a:srgbClr val="1ABE1E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66253" name="AutoShape 13"/>
          <p:cNvSpPr>
            <a:spLocks noChangeArrowheads="1"/>
          </p:cNvSpPr>
          <p:nvPr/>
        </p:nvSpPr>
        <p:spPr bwMode="auto">
          <a:xfrm rot="7200000">
            <a:off x="5830094" y="3747294"/>
            <a:ext cx="1697037" cy="479425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2912 h 21600"/>
              <a:gd name="T14" fmla="*/ 18227 w 21600"/>
              <a:gd name="T15" fmla="*/ 924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lnTo>
                  <a:pt x="21600" y="6079"/>
                </a:lnTo>
                <a:close/>
              </a:path>
            </a:pathLst>
          </a:custGeom>
          <a:solidFill>
            <a:srgbClr val="1ABE1E">
              <a:alpha val="50195"/>
            </a:srgbClr>
          </a:solidFill>
          <a:ln w="25400">
            <a:solidFill>
              <a:srgbClr val="1ABE1E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grpSp>
        <p:nvGrpSpPr>
          <p:cNvPr id="11274" name="Group 25"/>
          <p:cNvGrpSpPr>
            <a:grpSpLocks/>
          </p:cNvGrpSpPr>
          <p:nvPr/>
        </p:nvGrpSpPr>
        <p:grpSpPr bwMode="auto">
          <a:xfrm>
            <a:off x="0" y="2984500"/>
            <a:ext cx="8470900" cy="1562100"/>
            <a:chOff x="0" y="1880"/>
            <a:chExt cx="5336" cy="984"/>
          </a:xfrm>
        </p:grpSpPr>
        <p:sp>
          <p:nvSpPr>
            <p:cNvPr id="11276" name="Line 16"/>
            <p:cNvSpPr>
              <a:spLocks noChangeShapeType="1"/>
            </p:cNvSpPr>
            <p:nvPr/>
          </p:nvSpPr>
          <p:spPr bwMode="auto">
            <a:xfrm flipV="1">
              <a:off x="2215" y="2478"/>
              <a:ext cx="119" cy="37"/>
            </a:xfrm>
            <a:prstGeom prst="line">
              <a:avLst/>
            </a:prstGeom>
            <a:noFill/>
            <a:ln w="25400">
              <a:solidFill>
                <a:srgbClr val="D4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277" name="Line 17"/>
            <p:cNvSpPr>
              <a:spLocks noChangeShapeType="1"/>
            </p:cNvSpPr>
            <p:nvPr/>
          </p:nvSpPr>
          <p:spPr bwMode="auto">
            <a:xfrm flipV="1">
              <a:off x="2313" y="2470"/>
              <a:ext cx="325" cy="4"/>
            </a:xfrm>
            <a:prstGeom prst="line">
              <a:avLst/>
            </a:prstGeom>
            <a:noFill/>
            <a:ln w="25400">
              <a:solidFill>
                <a:srgbClr val="D4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278" name="Line 18"/>
            <p:cNvSpPr>
              <a:spLocks noChangeShapeType="1"/>
            </p:cNvSpPr>
            <p:nvPr/>
          </p:nvSpPr>
          <p:spPr bwMode="auto">
            <a:xfrm flipV="1">
              <a:off x="2633" y="2342"/>
              <a:ext cx="309" cy="132"/>
            </a:xfrm>
            <a:prstGeom prst="line">
              <a:avLst/>
            </a:prstGeom>
            <a:noFill/>
            <a:ln w="25400">
              <a:solidFill>
                <a:srgbClr val="D4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279" name="Line 19"/>
            <p:cNvSpPr>
              <a:spLocks noChangeShapeType="1"/>
            </p:cNvSpPr>
            <p:nvPr/>
          </p:nvSpPr>
          <p:spPr bwMode="auto">
            <a:xfrm flipV="1">
              <a:off x="2913" y="2350"/>
              <a:ext cx="325" cy="4"/>
            </a:xfrm>
            <a:prstGeom prst="line">
              <a:avLst/>
            </a:prstGeom>
            <a:noFill/>
            <a:ln w="25400">
              <a:solidFill>
                <a:srgbClr val="D4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280" name="Line 20"/>
            <p:cNvSpPr>
              <a:spLocks noChangeShapeType="1"/>
            </p:cNvSpPr>
            <p:nvPr/>
          </p:nvSpPr>
          <p:spPr bwMode="auto">
            <a:xfrm flipV="1">
              <a:off x="3241" y="2078"/>
              <a:ext cx="621" cy="268"/>
            </a:xfrm>
            <a:prstGeom prst="line">
              <a:avLst/>
            </a:prstGeom>
            <a:noFill/>
            <a:ln w="25400">
              <a:solidFill>
                <a:srgbClr val="D4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281" name="Line 21"/>
            <p:cNvSpPr>
              <a:spLocks noChangeShapeType="1"/>
            </p:cNvSpPr>
            <p:nvPr/>
          </p:nvSpPr>
          <p:spPr bwMode="auto">
            <a:xfrm flipV="1">
              <a:off x="3857" y="1934"/>
              <a:ext cx="1365" cy="148"/>
            </a:xfrm>
            <a:prstGeom prst="line">
              <a:avLst/>
            </a:prstGeom>
            <a:noFill/>
            <a:ln w="25400">
              <a:solidFill>
                <a:srgbClr val="D4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282" name="Oval 22"/>
            <p:cNvSpPr>
              <a:spLocks noChangeArrowheads="1"/>
            </p:cNvSpPr>
            <p:nvPr/>
          </p:nvSpPr>
          <p:spPr bwMode="auto">
            <a:xfrm>
              <a:off x="5200" y="1880"/>
              <a:ext cx="136" cy="112"/>
            </a:xfrm>
            <a:prstGeom prst="ellipse">
              <a:avLst/>
            </a:prstGeom>
            <a:solidFill>
              <a:srgbClr val="FBCFBB">
                <a:alpha val="50195"/>
              </a:srgbClr>
            </a:solidFill>
            <a:ln w="25400">
              <a:solidFill>
                <a:srgbClr val="D4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_tradnl"/>
            </a:p>
          </p:txBody>
        </p:sp>
        <p:grpSp>
          <p:nvGrpSpPr>
            <p:cNvPr id="11283" name="Group 24"/>
            <p:cNvGrpSpPr>
              <a:grpSpLocks/>
            </p:cNvGrpSpPr>
            <p:nvPr/>
          </p:nvGrpSpPr>
          <p:grpSpPr bwMode="auto">
            <a:xfrm>
              <a:off x="0" y="2474"/>
              <a:ext cx="2214" cy="390"/>
              <a:chOff x="0" y="2474"/>
              <a:chExt cx="2214" cy="390"/>
            </a:xfrm>
          </p:grpSpPr>
          <p:sp>
            <p:nvSpPr>
              <p:cNvPr id="11284" name="Line 14"/>
              <p:cNvSpPr>
                <a:spLocks noChangeShapeType="1"/>
              </p:cNvSpPr>
              <p:nvPr/>
            </p:nvSpPr>
            <p:spPr bwMode="auto">
              <a:xfrm flipV="1">
                <a:off x="0" y="2487"/>
                <a:ext cx="832" cy="320"/>
              </a:xfrm>
              <a:prstGeom prst="line">
                <a:avLst/>
              </a:prstGeom>
              <a:noFill/>
              <a:ln w="25400">
                <a:solidFill>
                  <a:srgbClr val="D8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1285" name="Line 15"/>
              <p:cNvSpPr>
                <a:spLocks noChangeShapeType="1"/>
              </p:cNvSpPr>
              <p:nvPr/>
            </p:nvSpPr>
            <p:spPr bwMode="auto">
              <a:xfrm>
                <a:off x="833" y="2474"/>
                <a:ext cx="1381" cy="36"/>
              </a:xfrm>
              <a:prstGeom prst="line">
                <a:avLst/>
              </a:prstGeom>
              <a:noFill/>
              <a:ln w="25400">
                <a:solidFill>
                  <a:srgbClr val="D4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1286" name="Oval 23"/>
              <p:cNvSpPr>
                <a:spLocks noChangeArrowheads="1"/>
              </p:cNvSpPr>
              <p:nvPr/>
            </p:nvSpPr>
            <p:spPr bwMode="auto">
              <a:xfrm>
                <a:off x="0" y="2752"/>
                <a:ext cx="136" cy="112"/>
              </a:xfrm>
              <a:prstGeom prst="ellipse">
                <a:avLst/>
              </a:prstGeom>
              <a:solidFill>
                <a:srgbClr val="FBCFBB">
                  <a:alpha val="50195"/>
                </a:srgbClr>
              </a:solidFill>
              <a:ln w="25400">
                <a:solidFill>
                  <a:srgbClr val="D4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_tradnl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407434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6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6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6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6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6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6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66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66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662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66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51" grpId="0" animBg="1"/>
      <p:bldP spid="266252" grpId="0" animBg="1"/>
      <p:bldP spid="26625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0" y="836712"/>
            <a:ext cx="4308475" cy="594008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s-ES" sz="2000" dirty="0">
                <a:latin typeface="Arial" pitchFamily="34" charset="0"/>
                <a:cs typeface="Arial" pitchFamily="34" charset="0"/>
              </a:rPr>
              <a:t>El corredor eléctrico en la ciudad debe ser puesto en marcha mediante</a:t>
            </a:r>
          </a:p>
          <a:p>
            <a:pPr>
              <a:defRPr/>
            </a:pPr>
            <a:r>
              <a:rPr lang="es-ES" sz="2000" dirty="0">
                <a:latin typeface="Arial" pitchFamily="34" charset="0"/>
                <a:cs typeface="Arial" pitchFamily="34" charset="0"/>
              </a:rPr>
              <a:t>Unidades eléctricas puras o híbridas; Proyecto PNUD-GEF.</a:t>
            </a:r>
          </a:p>
          <a:p>
            <a:pPr>
              <a:defRPr/>
            </a:pPr>
            <a:endParaRPr lang="es-ES" sz="2000" dirty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es-ES" sz="2000" dirty="0" err="1">
                <a:latin typeface="Arial" pitchFamily="34" charset="0"/>
                <a:cs typeface="Arial" pitchFamily="34" charset="0"/>
              </a:rPr>
              <a:t>Omnibus</a:t>
            </a:r>
            <a:r>
              <a:rPr lang="es-ES" sz="2000" dirty="0">
                <a:latin typeface="Arial" pitchFamily="34" charset="0"/>
                <a:cs typeface="Arial" pitchFamily="34" charset="0"/>
              </a:rPr>
              <a:t> eléctricos con dos celdas </a:t>
            </a:r>
          </a:p>
          <a:p>
            <a:pPr>
              <a:defRPr/>
            </a:pPr>
            <a:r>
              <a:rPr lang="es-ES" sz="2000" dirty="0">
                <a:latin typeface="Arial" pitchFamily="34" charset="0"/>
                <a:cs typeface="Arial" pitchFamily="34" charset="0"/>
              </a:rPr>
              <a:t>de hidrógeno/aire de 50 KW y una </a:t>
            </a:r>
          </a:p>
          <a:p>
            <a:pPr>
              <a:defRPr/>
            </a:pPr>
            <a:r>
              <a:rPr lang="es-ES" sz="2000" dirty="0">
                <a:latin typeface="Arial" pitchFamily="34" charset="0"/>
                <a:cs typeface="Arial" pitchFamily="34" charset="0"/>
              </a:rPr>
              <a:t>de repuesto de Ni/MH de 75 KW, </a:t>
            </a:r>
          </a:p>
          <a:p>
            <a:pPr>
              <a:defRPr/>
            </a:pPr>
            <a:r>
              <a:rPr lang="es-ES" sz="2000" dirty="0">
                <a:latin typeface="Arial" pitchFamily="34" charset="0"/>
                <a:cs typeface="Arial" pitchFamily="34" charset="0"/>
              </a:rPr>
              <a:t>35 unidades en 300 km en San </a:t>
            </a:r>
          </a:p>
          <a:p>
            <a:pPr>
              <a:defRPr/>
            </a:pPr>
            <a:r>
              <a:rPr lang="es-ES" sz="2000" dirty="0">
                <a:latin typeface="Arial" pitchFamily="34" charset="0"/>
                <a:cs typeface="Arial" pitchFamily="34" charset="0"/>
              </a:rPr>
              <a:t>Pablo, Los </a:t>
            </a:r>
            <a:r>
              <a:rPr lang="es-ES" sz="2000" dirty="0" err="1">
                <a:latin typeface="Arial" pitchFamily="34" charset="0"/>
                <a:cs typeface="Arial" pitchFamily="34" charset="0"/>
              </a:rPr>
              <a:t>Angeles</a:t>
            </a:r>
            <a:r>
              <a:rPr lang="es-ES" sz="2000" dirty="0">
                <a:latin typeface="Arial" pitchFamily="34" charset="0"/>
                <a:cs typeface="Arial" pitchFamily="34" charset="0"/>
              </a:rPr>
              <a:t>, </a:t>
            </a:r>
            <a:r>
              <a:rPr lang="es-ES" sz="2000" dirty="0" err="1">
                <a:latin typeface="Arial" pitchFamily="34" charset="0"/>
                <a:cs typeface="Arial" pitchFamily="34" charset="0"/>
              </a:rPr>
              <a:t>Tokyo</a:t>
            </a:r>
            <a:r>
              <a:rPr lang="es-ES" sz="2000" dirty="0">
                <a:latin typeface="Arial" pitchFamily="34" charset="0"/>
                <a:cs typeface="Arial" pitchFamily="34" charset="0"/>
              </a:rPr>
              <a:t>, El Cairo, </a:t>
            </a:r>
          </a:p>
          <a:p>
            <a:pPr>
              <a:defRPr/>
            </a:pPr>
            <a:r>
              <a:rPr lang="es-ES" sz="2000" dirty="0">
                <a:latin typeface="Arial" pitchFamily="34" charset="0"/>
                <a:cs typeface="Arial" pitchFamily="34" charset="0"/>
              </a:rPr>
              <a:t>Delhi, </a:t>
            </a:r>
            <a:r>
              <a:rPr lang="es-ES" sz="2000" dirty="0" err="1">
                <a:latin typeface="Arial" pitchFamily="34" charset="0"/>
                <a:cs typeface="Arial" pitchFamily="34" charset="0"/>
              </a:rPr>
              <a:t>Shangai</a:t>
            </a:r>
            <a:r>
              <a:rPr lang="es-ES" sz="2000" dirty="0">
                <a:latin typeface="Arial" pitchFamily="34" charset="0"/>
                <a:cs typeface="Arial" pitchFamily="34" charset="0"/>
              </a:rPr>
              <a:t>, México, </a:t>
            </a:r>
            <a:r>
              <a:rPr lang="es-ES" sz="2000" dirty="0" err="1">
                <a:latin typeface="Arial" pitchFamily="34" charset="0"/>
                <a:cs typeface="Arial" pitchFamily="34" charset="0"/>
              </a:rPr>
              <a:t>etc</a:t>
            </a:r>
            <a:r>
              <a:rPr lang="es-ES" sz="2000" dirty="0">
                <a:latin typeface="Arial" pitchFamily="34" charset="0"/>
                <a:cs typeface="Arial" pitchFamily="34" charset="0"/>
              </a:rPr>
              <a:t> con </a:t>
            </a:r>
          </a:p>
          <a:p>
            <a:pPr>
              <a:defRPr/>
            </a:pPr>
            <a:r>
              <a:rPr lang="es-ES" sz="2000" dirty="0">
                <a:latin typeface="Arial" pitchFamily="34" charset="0"/>
                <a:cs typeface="Arial" pitchFamily="34" charset="0"/>
              </a:rPr>
              <a:t>Asociación  de empresas privadas </a:t>
            </a:r>
          </a:p>
          <a:p>
            <a:pPr>
              <a:defRPr/>
            </a:pPr>
            <a:r>
              <a:rPr lang="es-ES" sz="2000" dirty="0">
                <a:latin typeface="Arial" pitchFamily="34" charset="0"/>
                <a:cs typeface="Arial" pitchFamily="34" charset="0"/>
              </a:rPr>
              <a:t>y del Estado de cada país.</a:t>
            </a:r>
          </a:p>
          <a:p>
            <a:pPr>
              <a:defRPr/>
            </a:pPr>
            <a:endParaRPr lang="es-ES" sz="2000" dirty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es-ES" sz="2000" dirty="0">
                <a:latin typeface="Arial" pitchFamily="34" charset="0"/>
                <a:cs typeface="Arial" pitchFamily="34" charset="0"/>
              </a:rPr>
              <a:t>Las unidades en San Pablo fueron </a:t>
            </a:r>
          </a:p>
          <a:p>
            <a:pPr>
              <a:defRPr/>
            </a:pPr>
            <a:r>
              <a:rPr lang="es-ES" sz="2000" dirty="0">
                <a:latin typeface="Arial" pitchFamily="34" charset="0"/>
                <a:cs typeface="Arial" pitchFamily="34" charset="0"/>
              </a:rPr>
              <a:t>construidas por EMTU en </a:t>
            </a:r>
          </a:p>
          <a:p>
            <a:pPr>
              <a:defRPr/>
            </a:pPr>
            <a:r>
              <a:rPr lang="es-ES" sz="2000" dirty="0">
                <a:latin typeface="Arial" pitchFamily="34" charset="0"/>
                <a:cs typeface="Arial" pitchFamily="34" charset="0"/>
              </a:rPr>
              <a:t>Asociación con </a:t>
            </a:r>
            <a:r>
              <a:rPr lang="es-ES" sz="2000" dirty="0" err="1">
                <a:latin typeface="Arial" pitchFamily="34" charset="0"/>
                <a:cs typeface="Arial" pitchFamily="34" charset="0"/>
              </a:rPr>
              <a:t>Ballard</a:t>
            </a:r>
            <a:r>
              <a:rPr lang="es-ES" sz="2000" dirty="0">
                <a:latin typeface="Arial" pitchFamily="34" charset="0"/>
                <a:cs typeface="Arial" pitchFamily="34" charset="0"/>
              </a:rPr>
              <a:t>, Petrobras, </a:t>
            </a:r>
          </a:p>
          <a:p>
            <a:pPr>
              <a:defRPr/>
            </a:pPr>
            <a:r>
              <a:rPr lang="es-ES" sz="2000" dirty="0" err="1">
                <a:latin typeface="Arial" pitchFamily="34" charset="0"/>
                <a:cs typeface="Arial" pitchFamily="34" charset="0"/>
              </a:rPr>
              <a:t>MarcoPolo</a:t>
            </a:r>
            <a:r>
              <a:rPr lang="es-ES" sz="2000" dirty="0">
                <a:latin typeface="Arial" pitchFamily="34" charset="0"/>
                <a:cs typeface="Arial" pitchFamily="34" charset="0"/>
              </a:rPr>
              <a:t>, etc.</a:t>
            </a:r>
            <a:endParaRPr lang="es-MX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3316" name="Picture 2"/>
          <p:cNvPicPr>
            <a:picLocks noChangeAspect="1" noChangeArrowheads="1"/>
          </p:cNvPicPr>
          <p:nvPr/>
        </p:nvPicPr>
        <p:blipFill>
          <a:blip r:embed="rId3">
            <a:lum contrast="2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412776"/>
            <a:ext cx="4800600" cy="4293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4"/>
          <p:cNvSpPr>
            <a:spLocks noGrp="1" noRot="1" noChangeArrowheads="1"/>
          </p:cNvSpPr>
          <p:nvPr>
            <p:ph type="ctrTitle"/>
          </p:nvPr>
        </p:nvSpPr>
        <p:spPr>
          <a:xfrm>
            <a:off x="1304692" y="64966"/>
            <a:ext cx="6671270" cy="714375"/>
          </a:xfrm>
          <a:solidFill>
            <a:schemeClr val="bg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>
              <a:defRPr/>
            </a:pPr>
            <a:r>
              <a:rPr lang="es-E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Proyecto </a:t>
            </a:r>
            <a:r>
              <a:rPr lang="es-E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PNUD-GEF San Pablo</a:t>
            </a:r>
            <a:endParaRPr lang="es-UY" sz="3200" b="1" i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119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7 Rectángulo"/>
          <p:cNvSpPr>
            <a:spLocks noChangeArrowheads="1"/>
          </p:cNvSpPr>
          <p:nvPr/>
        </p:nvSpPr>
        <p:spPr bwMode="auto">
          <a:xfrm>
            <a:off x="144463" y="814388"/>
            <a:ext cx="8964612" cy="606319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>
            <a:spAutoFit/>
          </a:bodyPr>
          <a:lstStyle/>
          <a:p>
            <a:r>
              <a:rPr lang="es-MX" sz="2100" dirty="0">
                <a:latin typeface="Arial" pitchFamily="34" charset="0"/>
                <a:cs typeface="Arial" pitchFamily="34" charset="0"/>
              </a:rPr>
              <a:t>El vehículo </a:t>
            </a:r>
            <a:r>
              <a:rPr lang="es-MX" sz="2100" dirty="0" smtClean="0">
                <a:latin typeface="Arial" pitchFamily="34" charset="0"/>
                <a:cs typeface="Arial" pitchFamily="34" charset="0"/>
              </a:rPr>
              <a:t>medía </a:t>
            </a:r>
            <a:r>
              <a:rPr lang="es-MX" sz="2100" dirty="0">
                <a:latin typeface="Arial" pitchFamily="34" charset="0"/>
                <a:cs typeface="Arial" pitchFamily="34" charset="0"/>
              </a:rPr>
              <a:t>12 metros y tiene capacidad para 63 personas, una de ellas en silla de ruedas, y está previsto que cubra un trayecto de 33 kilómetros en la capital paulista. </a:t>
            </a:r>
          </a:p>
          <a:p>
            <a:r>
              <a:rPr lang="es-MX" sz="2100" dirty="0" smtClean="0">
                <a:latin typeface="Arial" pitchFamily="34" charset="0"/>
                <a:cs typeface="Arial" pitchFamily="34" charset="0"/>
              </a:rPr>
              <a:t>Proyecto </a:t>
            </a:r>
            <a:r>
              <a:rPr lang="es-MX" sz="2100" dirty="0">
                <a:latin typeface="Arial" pitchFamily="34" charset="0"/>
                <a:cs typeface="Arial" pitchFamily="34" charset="0"/>
              </a:rPr>
              <a:t>Autobús Brasileño a </a:t>
            </a:r>
            <a:endParaRPr lang="es-MX" sz="2100" dirty="0" smtClean="0">
              <a:latin typeface="Arial" pitchFamily="34" charset="0"/>
              <a:cs typeface="Arial" pitchFamily="34" charset="0"/>
            </a:endParaRPr>
          </a:p>
          <a:p>
            <a:r>
              <a:rPr lang="es-MX" sz="2100" dirty="0" smtClean="0">
                <a:latin typeface="Arial" pitchFamily="34" charset="0"/>
                <a:cs typeface="Arial" pitchFamily="34" charset="0"/>
              </a:rPr>
              <a:t>Hidrógeno</a:t>
            </a:r>
            <a:r>
              <a:rPr lang="es-MX" sz="2100" dirty="0">
                <a:latin typeface="Arial" pitchFamily="34" charset="0"/>
                <a:cs typeface="Arial" pitchFamily="34" charset="0"/>
              </a:rPr>
              <a:t>, </a:t>
            </a:r>
            <a:endParaRPr lang="es-MX" sz="2100" dirty="0" smtClean="0">
              <a:latin typeface="Arial" pitchFamily="34" charset="0"/>
              <a:cs typeface="Arial" pitchFamily="34" charset="0"/>
            </a:endParaRPr>
          </a:p>
          <a:p>
            <a:r>
              <a:rPr lang="es-MX" sz="2100" dirty="0" smtClean="0">
                <a:latin typeface="Arial" pitchFamily="34" charset="0"/>
                <a:cs typeface="Arial" pitchFamily="34" charset="0"/>
              </a:rPr>
              <a:t>desarrollado </a:t>
            </a:r>
            <a:r>
              <a:rPr lang="es-MX" sz="2100" dirty="0">
                <a:latin typeface="Arial" pitchFamily="34" charset="0"/>
                <a:cs typeface="Arial" pitchFamily="34" charset="0"/>
              </a:rPr>
              <a:t>por el Gobierno </a:t>
            </a:r>
            <a:r>
              <a:rPr lang="es-MX" sz="2100" dirty="0" smtClean="0">
                <a:latin typeface="Arial" pitchFamily="34" charset="0"/>
                <a:cs typeface="Arial" pitchFamily="34" charset="0"/>
              </a:rPr>
              <a:t>y </a:t>
            </a:r>
          </a:p>
          <a:p>
            <a:r>
              <a:rPr lang="es-MX" sz="2100" dirty="0" smtClean="0">
                <a:latin typeface="Arial" pitchFamily="34" charset="0"/>
                <a:cs typeface="Arial" pitchFamily="34" charset="0"/>
              </a:rPr>
              <a:t>EMTU</a:t>
            </a:r>
            <a:r>
              <a:rPr lang="es-MX" sz="2100" dirty="0">
                <a:latin typeface="Arial" pitchFamily="34" charset="0"/>
                <a:cs typeface="Arial" pitchFamily="34" charset="0"/>
              </a:rPr>
              <a:t>, con un costo de 16 millones </a:t>
            </a:r>
            <a:endParaRPr lang="es-MX" sz="2100" dirty="0" smtClean="0">
              <a:latin typeface="Arial" pitchFamily="34" charset="0"/>
              <a:cs typeface="Arial" pitchFamily="34" charset="0"/>
            </a:endParaRPr>
          </a:p>
          <a:p>
            <a:r>
              <a:rPr lang="es-MX" sz="2100" dirty="0" smtClean="0">
                <a:latin typeface="Arial" pitchFamily="34" charset="0"/>
                <a:cs typeface="Arial" pitchFamily="34" charset="0"/>
              </a:rPr>
              <a:t>de dólares para 33 unidades. </a:t>
            </a:r>
            <a:endParaRPr lang="es-MX" sz="2100" dirty="0">
              <a:latin typeface="Arial" pitchFamily="34" charset="0"/>
              <a:cs typeface="Arial" pitchFamily="34" charset="0"/>
            </a:endParaRPr>
          </a:p>
          <a:p>
            <a:r>
              <a:rPr lang="es-MX" sz="2000" dirty="0">
                <a:latin typeface="Arial" pitchFamily="34" charset="0"/>
                <a:cs typeface="Arial" pitchFamily="34" charset="0"/>
              </a:rPr>
              <a:t>El bus híbrido </a:t>
            </a:r>
            <a:r>
              <a:rPr lang="es-MX" sz="2000" dirty="0" smtClean="0">
                <a:latin typeface="Arial" pitchFamily="34" charset="0"/>
                <a:cs typeface="Arial" pitchFamily="34" charset="0"/>
              </a:rPr>
              <a:t>tenía </a:t>
            </a:r>
            <a:r>
              <a:rPr lang="es-MX" sz="2000" dirty="0">
                <a:latin typeface="Arial" pitchFamily="34" charset="0"/>
                <a:cs typeface="Arial" pitchFamily="34" charset="0"/>
              </a:rPr>
              <a:t>autonomía para </a:t>
            </a:r>
            <a:endParaRPr lang="es-MX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es-MX" sz="2000" dirty="0" smtClean="0">
                <a:latin typeface="Arial" pitchFamily="34" charset="0"/>
                <a:cs typeface="Arial" pitchFamily="34" charset="0"/>
              </a:rPr>
              <a:t>300 </a:t>
            </a:r>
            <a:r>
              <a:rPr lang="es-MX" sz="2000" dirty="0">
                <a:latin typeface="Arial" pitchFamily="34" charset="0"/>
                <a:cs typeface="Arial" pitchFamily="34" charset="0"/>
              </a:rPr>
              <a:t>km con el uso del hidrógeno. </a:t>
            </a:r>
          </a:p>
          <a:p>
            <a:r>
              <a:rPr lang="es-MX" sz="2000" dirty="0">
                <a:latin typeface="Arial" pitchFamily="34" charset="0"/>
                <a:cs typeface="Arial" pitchFamily="34" charset="0"/>
              </a:rPr>
              <a:t>Si es necesario, puede realizar hasta </a:t>
            </a:r>
          </a:p>
          <a:p>
            <a:r>
              <a:rPr lang="es-MX" sz="2000" dirty="0">
                <a:latin typeface="Arial" pitchFamily="34" charset="0"/>
                <a:cs typeface="Arial" pitchFamily="34" charset="0"/>
              </a:rPr>
              <a:t>40 km sólo con la energía almacenada </a:t>
            </a:r>
          </a:p>
          <a:p>
            <a:r>
              <a:rPr lang="es-MX" sz="2000" dirty="0">
                <a:latin typeface="Arial" pitchFamily="34" charset="0"/>
                <a:cs typeface="Arial" pitchFamily="34" charset="0"/>
              </a:rPr>
              <a:t>en las baterías.  Puede ser utilizado sólo </a:t>
            </a:r>
          </a:p>
          <a:p>
            <a:r>
              <a:rPr lang="es-MX" sz="2000" dirty="0">
                <a:latin typeface="Arial" pitchFamily="34" charset="0"/>
                <a:cs typeface="Arial" pitchFamily="34" charset="0"/>
              </a:rPr>
              <a:t>con la pila de combustible, sólo con las </a:t>
            </a:r>
          </a:p>
          <a:p>
            <a:r>
              <a:rPr lang="es-MX" sz="2000" dirty="0">
                <a:latin typeface="Arial" pitchFamily="34" charset="0"/>
                <a:cs typeface="Arial" pitchFamily="34" charset="0"/>
              </a:rPr>
              <a:t>baterías o de modo simultáneo. </a:t>
            </a:r>
          </a:p>
          <a:p>
            <a:r>
              <a:rPr lang="es-MX" sz="2000" dirty="0">
                <a:latin typeface="Arial" pitchFamily="34" charset="0"/>
                <a:cs typeface="Arial" pitchFamily="34" charset="0"/>
              </a:rPr>
              <a:t>Dispone de una capacidad de 45 kg </a:t>
            </a:r>
          </a:p>
          <a:p>
            <a:r>
              <a:rPr lang="es-MX" sz="2000" dirty="0">
                <a:latin typeface="Arial" pitchFamily="34" charset="0"/>
                <a:cs typeface="Arial" pitchFamily="34" charset="0"/>
              </a:rPr>
              <a:t>de hidrógeno en nueve tanques, y </a:t>
            </a:r>
          </a:p>
          <a:p>
            <a:r>
              <a:rPr lang="es-MX" sz="2000" dirty="0">
                <a:latin typeface="Arial" pitchFamily="34" charset="0"/>
                <a:cs typeface="Arial" pitchFamily="34" charset="0"/>
              </a:rPr>
              <a:t>presenta una media de consumo de </a:t>
            </a:r>
          </a:p>
          <a:p>
            <a:r>
              <a:rPr lang="es-MX" sz="2000" dirty="0">
                <a:latin typeface="Arial" pitchFamily="34" charset="0"/>
                <a:cs typeface="Arial" pitchFamily="34" charset="0"/>
              </a:rPr>
              <a:t>15 kg cada 100 km.</a:t>
            </a:r>
          </a:p>
        </p:txBody>
      </p:sp>
      <p:sp>
        <p:nvSpPr>
          <p:cNvPr id="7" name="Rectangle 4"/>
          <p:cNvSpPr txBox="1">
            <a:spLocks noRot="1" noChangeArrowheads="1"/>
          </p:cNvSpPr>
          <p:nvPr/>
        </p:nvSpPr>
        <p:spPr>
          <a:xfrm>
            <a:off x="1304692" y="44624"/>
            <a:ext cx="6671270" cy="71437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defRPr/>
            </a:pPr>
            <a:r>
              <a:rPr lang="es-E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Proyecto PNUD-GEF San Pablo, 2006</a:t>
            </a:r>
            <a:endParaRPr lang="es-UY" sz="32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41" name="Picture 1" descr="fig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775" y="4021137"/>
            <a:ext cx="2273300" cy="283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2" name="Picture 2" descr="fig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4119" y="5334000"/>
            <a:ext cx="2286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 descr="fig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1647" y="1556792"/>
            <a:ext cx="4457700" cy="2335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8311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"/>
          <p:cNvGrpSpPr>
            <a:grpSpLocks/>
          </p:cNvGrpSpPr>
          <p:nvPr/>
        </p:nvGrpSpPr>
        <p:grpSpPr bwMode="auto">
          <a:xfrm>
            <a:off x="4194175" y="1144816"/>
            <a:ext cx="4914900" cy="5695950"/>
            <a:chOff x="2601" y="5017"/>
            <a:chExt cx="7020" cy="8971"/>
          </a:xfrm>
        </p:grpSpPr>
        <p:pic>
          <p:nvPicPr>
            <p:cNvPr id="8194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01" y="5197"/>
              <a:ext cx="6916" cy="87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Rectangle 3"/>
            <p:cNvSpPr>
              <a:spLocks noChangeArrowheads="1"/>
            </p:cNvSpPr>
            <p:nvPr/>
          </p:nvSpPr>
          <p:spPr bwMode="auto">
            <a:xfrm>
              <a:off x="2781" y="5017"/>
              <a:ext cx="6840" cy="486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14339" name="7 Rectángulo"/>
          <p:cNvSpPr>
            <a:spLocks noChangeArrowheads="1"/>
          </p:cNvSpPr>
          <p:nvPr/>
        </p:nvSpPr>
        <p:spPr bwMode="auto">
          <a:xfrm>
            <a:off x="144463" y="814388"/>
            <a:ext cx="8964612" cy="830997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>
            <a:spAutoFit/>
          </a:bodyPr>
          <a:lstStyle/>
          <a:p>
            <a:r>
              <a:rPr lang="es-ES" sz="2400" b="1" dirty="0"/>
              <a:t>ESTUDIO DE MERCADO PARA LA INCORPORACION DE CELDAS DE COMBUSTIBLE EN </a:t>
            </a:r>
            <a:r>
              <a:rPr lang="es-ES" sz="2400" b="1" dirty="0" smtClean="0"/>
              <a:t>URUGUAY, 2009.</a:t>
            </a:r>
            <a:endParaRPr lang="en-GB" sz="2400" b="1" dirty="0"/>
          </a:p>
        </p:txBody>
      </p:sp>
      <p:sp>
        <p:nvSpPr>
          <p:cNvPr id="7" name="Rectangle 4"/>
          <p:cNvSpPr txBox="1">
            <a:spLocks noRot="1" noChangeArrowheads="1"/>
          </p:cNvSpPr>
          <p:nvPr/>
        </p:nvSpPr>
        <p:spPr>
          <a:xfrm>
            <a:off x="1304692" y="64966"/>
            <a:ext cx="6671270" cy="71437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defRPr/>
            </a:pPr>
            <a:r>
              <a:rPr lang="es-E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Proyecto FONADEP OPP MIEM</a:t>
            </a:r>
            <a:endParaRPr lang="es-UY" sz="32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4068515" y="1645249"/>
            <a:ext cx="5040560" cy="2585323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s-ES" b="1" dirty="0"/>
              <a:t>VIABILIDAD </a:t>
            </a:r>
            <a:r>
              <a:rPr lang="es-ES" b="1" dirty="0" smtClean="0"/>
              <a:t>INSTITUCIONAL, ECONOMICA y TECNICA</a:t>
            </a:r>
            <a:endParaRPr lang="en-GB" b="1" dirty="0"/>
          </a:p>
          <a:p>
            <a:r>
              <a:rPr lang="es-ES" b="1" dirty="0"/>
              <a:t>COORDINADOR </a:t>
            </a:r>
            <a:endParaRPr lang="en-GB" b="1" dirty="0"/>
          </a:p>
          <a:p>
            <a:r>
              <a:rPr lang="es-ES" b="1" dirty="0"/>
              <a:t>DR. FERNANDO </a:t>
            </a:r>
            <a:r>
              <a:rPr lang="es-ES" b="1" dirty="0" smtClean="0"/>
              <a:t>ZINOLA</a:t>
            </a:r>
          </a:p>
          <a:p>
            <a:r>
              <a:rPr lang="es-ES" b="1" dirty="0" smtClean="0"/>
              <a:t>Integrantes:</a:t>
            </a:r>
          </a:p>
          <a:p>
            <a:r>
              <a:rPr lang="es-ES" b="1" dirty="0" smtClean="0"/>
              <a:t>SEG Ingeniería</a:t>
            </a:r>
          </a:p>
          <a:p>
            <a:r>
              <a:rPr lang="es-ES" b="1" dirty="0" smtClean="0"/>
              <a:t>Universidad País Vasco</a:t>
            </a:r>
          </a:p>
          <a:p>
            <a:r>
              <a:rPr lang="es-ES" b="1" dirty="0" smtClean="0"/>
              <a:t>Omar Paganini, Gustavo Ochoa, </a:t>
            </a:r>
          </a:p>
          <a:p>
            <a:r>
              <a:rPr lang="es-ES" b="1" dirty="0" smtClean="0"/>
              <a:t>Daniel </a:t>
            </a:r>
            <a:r>
              <a:rPr lang="es-ES" b="1" dirty="0" err="1" smtClean="0"/>
              <a:t>Calaff</a:t>
            </a:r>
            <a:r>
              <a:rPr lang="es-ES" b="1" dirty="0" smtClean="0"/>
              <a:t> SALUSTRI</a:t>
            </a:r>
            <a:endParaRPr lang="en-GB" b="1" dirty="0"/>
          </a:p>
        </p:txBody>
      </p:sp>
      <p:sp>
        <p:nvSpPr>
          <p:cNvPr id="5" name="4 Rectángulo"/>
          <p:cNvSpPr/>
          <p:nvPr/>
        </p:nvSpPr>
        <p:spPr>
          <a:xfrm>
            <a:off x="-22460" y="1949030"/>
            <a:ext cx="3586348" cy="193899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s-UY" sz="2000" b="1" dirty="0"/>
              <a:t>Préstamo Nº. 786/SF-UR y por el Acuerdo Interadministrativo de </a:t>
            </a:r>
            <a:r>
              <a:rPr lang="es-UY" sz="2000" b="1" dirty="0" err="1"/>
              <a:t>Preinversión</a:t>
            </a:r>
            <a:r>
              <a:rPr lang="es-UY" sz="2000" b="1" dirty="0"/>
              <a:t> entre OPP y esta Secretaría de Estado, el día 18 de junio de 2008</a:t>
            </a:r>
            <a:endParaRPr lang="en-GB" sz="2000" b="1" dirty="0"/>
          </a:p>
        </p:txBody>
      </p:sp>
    </p:spTree>
    <p:extLst>
      <p:ext uri="{BB962C8B-B14F-4D97-AF65-F5344CB8AC3E}">
        <p14:creationId xmlns:p14="http://schemas.microsoft.com/office/powerpoint/2010/main" val="2395839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3424" y="102915"/>
            <a:ext cx="3048000" cy="1390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3865"/>
            <a:ext cx="5972175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1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2" y="1691342"/>
            <a:ext cx="9133932" cy="51940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Rectángulo"/>
          <p:cNvSpPr/>
          <p:nvPr/>
        </p:nvSpPr>
        <p:spPr>
          <a:xfrm>
            <a:off x="4860032" y="2060848"/>
            <a:ext cx="3779912" cy="46166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s-ES" sz="2400" dirty="0" smtClean="0">
                <a:latin typeface="Arial Narrow" pitchFamily="34" charset="0"/>
              </a:rPr>
              <a:t>Curva de Potencial Energético.  </a:t>
            </a:r>
            <a:endParaRPr lang="en-GB" sz="2400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0598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650"/>
    </mc:Choice>
    <mc:Fallback xmlns="">
      <p:transition spd="slow" advTm="2765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68" y="1308019"/>
            <a:ext cx="4962525" cy="3163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56" y="-20873"/>
            <a:ext cx="4211943" cy="26577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0067" y="3573016"/>
            <a:ext cx="4724400" cy="32586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Rectángulo"/>
          <p:cNvSpPr/>
          <p:nvPr/>
        </p:nvSpPr>
        <p:spPr>
          <a:xfrm>
            <a:off x="992500" y="323608"/>
            <a:ext cx="2916585" cy="46166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s-ES" sz="2400" dirty="0" smtClean="0">
                <a:latin typeface="Arial Narrow" pitchFamily="34" charset="0"/>
              </a:rPr>
              <a:t>Sistema de Propulsión.  </a:t>
            </a:r>
            <a:endParaRPr lang="en-GB" sz="2400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0848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277"/>
    </mc:Choice>
    <mc:Fallback xmlns="">
      <p:transition spd="slow" advTm="23277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35496" y="1268760"/>
            <a:ext cx="5256584" cy="501675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s-ES" sz="2000" dirty="0" smtClean="0">
                <a:latin typeface="Arial Narrow" pitchFamily="34" charset="0"/>
              </a:rPr>
              <a:t>El </a:t>
            </a:r>
            <a:r>
              <a:rPr lang="es-ES" sz="2000" dirty="0">
                <a:latin typeface="Arial Narrow" pitchFamily="34" charset="0"/>
              </a:rPr>
              <a:t>estudio del almacenamiento mediante </a:t>
            </a:r>
            <a:r>
              <a:rPr lang="es-ES" sz="2000" dirty="0" smtClean="0">
                <a:latin typeface="Arial Narrow" pitchFamily="34" charset="0"/>
              </a:rPr>
              <a:t>formación </a:t>
            </a:r>
            <a:r>
              <a:rPr lang="es-ES" sz="2000" dirty="0">
                <a:latin typeface="Arial Narrow" pitchFamily="34" charset="0"/>
              </a:rPr>
              <a:t>de aleaciones </a:t>
            </a:r>
            <a:r>
              <a:rPr lang="es-ES" sz="2000" dirty="0" err="1">
                <a:latin typeface="Arial Narrow" pitchFamily="34" charset="0"/>
              </a:rPr>
              <a:t>hidrurables</a:t>
            </a:r>
            <a:r>
              <a:rPr lang="es-ES" sz="2000" dirty="0">
                <a:latin typeface="Arial Narrow" pitchFamily="34" charset="0"/>
              </a:rPr>
              <a:t> permite cerrar el ciclo completo de la </a:t>
            </a:r>
            <a:r>
              <a:rPr lang="es-ES" sz="2000" dirty="0" smtClean="0">
                <a:latin typeface="Arial Narrow" pitchFamily="34" charset="0"/>
              </a:rPr>
              <a:t>Tecnología </a:t>
            </a:r>
            <a:r>
              <a:rPr lang="es-ES" sz="2000" dirty="0">
                <a:latin typeface="Arial Narrow" pitchFamily="34" charset="0"/>
              </a:rPr>
              <a:t>del Hidrógeno, y actualmente constituye un reto para la </a:t>
            </a:r>
            <a:r>
              <a:rPr lang="es-ES" sz="2000" dirty="0" smtClean="0">
                <a:latin typeface="Arial Narrow" pitchFamily="34" charset="0"/>
              </a:rPr>
              <a:t>incorporación </a:t>
            </a:r>
            <a:r>
              <a:rPr lang="es-ES" sz="2000" dirty="0">
                <a:latin typeface="Arial Narrow" pitchFamily="34" charset="0"/>
              </a:rPr>
              <a:t>vehicular pesado. </a:t>
            </a:r>
            <a:endParaRPr lang="es-ES" sz="2000" dirty="0" smtClean="0">
              <a:latin typeface="Arial Narrow" pitchFamily="34" charset="0"/>
            </a:endParaRPr>
          </a:p>
          <a:p>
            <a:r>
              <a:rPr lang="es-ES" sz="2000" dirty="0" smtClean="0">
                <a:latin typeface="Arial Narrow" pitchFamily="34" charset="0"/>
              </a:rPr>
              <a:t>Se </a:t>
            </a:r>
            <a:r>
              <a:rPr lang="es-ES" sz="2000" dirty="0">
                <a:latin typeface="Arial Narrow" pitchFamily="34" charset="0"/>
              </a:rPr>
              <a:t>establece un sistema integrado de los 3 </a:t>
            </a:r>
            <a:r>
              <a:rPr lang="es-ES" sz="2000" i="1" dirty="0" err="1">
                <a:latin typeface="Arial Narrow" pitchFamily="34" charset="0"/>
              </a:rPr>
              <a:t>items</a:t>
            </a:r>
            <a:r>
              <a:rPr lang="es-ES" sz="2000" dirty="0">
                <a:latin typeface="Arial Narrow" pitchFamily="34" charset="0"/>
              </a:rPr>
              <a:t> principales adaptando un almacenador de hidruros. </a:t>
            </a:r>
            <a:endParaRPr lang="es-ES" sz="2000" dirty="0" smtClean="0">
              <a:latin typeface="Arial Narrow" pitchFamily="34" charset="0"/>
            </a:endParaRPr>
          </a:p>
          <a:p>
            <a:r>
              <a:rPr lang="es-ES" sz="2000" dirty="0" smtClean="0">
                <a:latin typeface="Arial Narrow" pitchFamily="34" charset="0"/>
              </a:rPr>
              <a:t>El </a:t>
            </a:r>
            <a:r>
              <a:rPr lang="es-ES" sz="2000" dirty="0">
                <a:latin typeface="Arial Narrow" pitchFamily="34" charset="0"/>
              </a:rPr>
              <a:t>Proyecto del Diseño de este Sistema Completo de nuestro </a:t>
            </a:r>
            <a:r>
              <a:rPr lang="es-ES" sz="2000" i="1" dirty="0">
                <a:latin typeface="Arial Narrow" pitchFamily="34" charset="0"/>
              </a:rPr>
              <a:t>Grupo de </a:t>
            </a:r>
            <a:r>
              <a:rPr lang="es-ES" sz="2000" i="1" dirty="0" smtClean="0">
                <a:latin typeface="Arial Narrow" pitchFamily="34" charset="0"/>
              </a:rPr>
              <a:t>Ingeniería </a:t>
            </a:r>
            <a:r>
              <a:rPr lang="es-ES" sz="2000" i="1" dirty="0">
                <a:latin typeface="Arial Narrow" pitchFamily="34" charset="0"/>
              </a:rPr>
              <a:t>Electroquímica </a:t>
            </a:r>
            <a:r>
              <a:rPr lang="es-ES" sz="2000" dirty="0">
                <a:latin typeface="Arial Narrow" pitchFamily="34" charset="0"/>
              </a:rPr>
              <a:t>cuenta con el apoyo de la </a:t>
            </a:r>
            <a:r>
              <a:rPr lang="es-ES" sz="2000" i="1" dirty="0">
                <a:latin typeface="Arial Narrow" pitchFamily="34" charset="0"/>
              </a:rPr>
              <a:t>Agencia Nacional de Investigación </a:t>
            </a:r>
            <a:r>
              <a:rPr lang="es-ES" sz="2000" i="1" dirty="0" smtClean="0">
                <a:latin typeface="Arial Narrow" pitchFamily="34" charset="0"/>
              </a:rPr>
              <a:t>e Innovación </a:t>
            </a:r>
            <a:r>
              <a:rPr lang="es-ES" sz="2000" dirty="0" smtClean="0">
                <a:latin typeface="Arial Narrow" pitchFamily="34" charset="0"/>
              </a:rPr>
              <a:t>[2].</a:t>
            </a:r>
          </a:p>
          <a:p>
            <a:r>
              <a:rPr lang="es-ES" sz="2000" dirty="0">
                <a:latin typeface="Arial Narrow" pitchFamily="34" charset="0"/>
              </a:rPr>
              <a:t>[2] C. F. </a:t>
            </a:r>
            <a:r>
              <a:rPr lang="es-ES" sz="2000" dirty="0" err="1">
                <a:latin typeface="Arial Narrow" pitchFamily="34" charset="0"/>
              </a:rPr>
              <a:t>Zinola</a:t>
            </a:r>
            <a:r>
              <a:rPr lang="es-ES" sz="2000" dirty="0">
                <a:latin typeface="Arial Narrow" pitchFamily="34" charset="0"/>
              </a:rPr>
              <a:t>, V. </a:t>
            </a:r>
            <a:r>
              <a:rPr lang="es-ES" sz="2000" dirty="0" smtClean="0">
                <a:latin typeface="Arial Narrow" pitchFamily="34" charset="0"/>
              </a:rPr>
              <a:t>Díaz, </a:t>
            </a:r>
            <a:r>
              <a:rPr lang="es-ES" sz="2000" dirty="0">
                <a:latin typeface="Arial Narrow" pitchFamily="34" charset="0"/>
              </a:rPr>
              <a:t>E. </a:t>
            </a:r>
            <a:r>
              <a:rPr lang="es-ES" sz="2000" dirty="0" err="1">
                <a:latin typeface="Arial Narrow" pitchFamily="34" charset="0"/>
              </a:rPr>
              <a:t>Teliz</a:t>
            </a:r>
            <a:r>
              <a:rPr lang="es-ES" sz="2000" dirty="0">
                <a:latin typeface="Arial Narrow" pitchFamily="34" charset="0"/>
              </a:rPr>
              <a:t>, ANII, Proyecto Fondo Sectorial de Energía, </a:t>
            </a:r>
            <a:r>
              <a:rPr lang="es-ES" sz="2000" dirty="0" smtClean="0">
                <a:latin typeface="Arial Narrow" pitchFamily="34" charset="0"/>
              </a:rPr>
              <a:t>«Diseño </a:t>
            </a:r>
            <a:r>
              <a:rPr lang="es-ES" sz="2000" dirty="0">
                <a:latin typeface="Arial Narrow" pitchFamily="34" charset="0"/>
              </a:rPr>
              <a:t>de un electrolizador de hidrógeno integrado a un almacenador y conversión energética por celdas de combustible. Estudio de condiciones de </a:t>
            </a:r>
            <a:r>
              <a:rPr lang="es-ES" sz="2000" dirty="0" smtClean="0">
                <a:latin typeface="Arial Narrow" pitchFamily="34" charset="0"/>
              </a:rPr>
              <a:t>operación» (2020</a:t>
            </a:r>
            <a:r>
              <a:rPr lang="es-ES" sz="2000" dirty="0">
                <a:latin typeface="Arial Narrow" pitchFamily="34" charset="0"/>
              </a:rPr>
              <a:t>). </a:t>
            </a:r>
            <a:endParaRPr lang="en-GB" sz="2000" dirty="0">
              <a:latin typeface="Arial Narrow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lum bright="4000" contrast="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53189"/>
            <a:ext cx="6940111" cy="1030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6599" y="1218628"/>
            <a:ext cx="3267075" cy="2505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46000"/>
                    </a14:imgEffect>
                    <a14:imgEffect>
                      <a14:brightnessContrast contras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307" y="4221088"/>
            <a:ext cx="3993660" cy="2636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1019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6194"/>
    </mc:Choice>
    <mc:Fallback xmlns="">
      <p:transition spd="slow" advTm="36194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409137" y="160338"/>
            <a:ext cx="7568009" cy="5572918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es-ES" sz="2000" b="1" dirty="0">
                <a:solidFill>
                  <a:schemeClr val="accent5">
                    <a:lumMod val="50000"/>
                  </a:schemeClr>
                </a:solidFill>
              </a:rPr>
              <a:t>Verónica Díaz </a:t>
            </a:r>
            <a:r>
              <a:rPr lang="es-ES" sz="2000" b="1" dirty="0" smtClean="0">
                <a:solidFill>
                  <a:schemeClr val="accent5">
                    <a:lumMod val="50000"/>
                  </a:schemeClr>
                </a:solidFill>
              </a:rPr>
              <a:t>      Carlos </a:t>
            </a:r>
            <a:r>
              <a:rPr lang="es-ES" sz="2000" b="1" dirty="0">
                <a:solidFill>
                  <a:schemeClr val="accent5">
                    <a:lumMod val="50000"/>
                  </a:schemeClr>
                </a:solidFill>
              </a:rPr>
              <a:t>F. </a:t>
            </a:r>
            <a:r>
              <a:rPr lang="es-ES" sz="2000" b="1" dirty="0" err="1" smtClean="0">
                <a:solidFill>
                  <a:schemeClr val="accent5">
                    <a:lumMod val="50000"/>
                  </a:schemeClr>
                </a:solidFill>
              </a:rPr>
              <a:t>Zinola</a:t>
            </a:r>
            <a:r>
              <a:rPr lang="es-ES" sz="2000" b="1" dirty="0" smtClean="0">
                <a:solidFill>
                  <a:schemeClr val="accent5">
                    <a:lumMod val="50000"/>
                  </a:schemeClr>
                </a:solidFill>
              </a:rPr>
              <a:t>          Erika </a:t>
            </a:r>
            <a:r>
              <a:rPr lang="es-ES" sz="2000" b="1" dirty="0" err="1" smtClean="0">
                <a:solidFill>
                  <a:schemeClr val="accent5">
                    <a:lumMod val="50000"/>
                  </a:schemeClr>
                </a:solidFill>
              </a:rPr>
              <a:t>Téliz</a:t>
            </a:r>
            <a:endParaRPr lang="es-ES" sz="20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endParaRPr lang="es-ES" sz="20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endParaRPr lang="es-ES" sz="2000" b="1" dirty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endParaRPr lang="es-ES" sz="20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endParaRPr lang="es-ES" sz="2000" b="1" dirty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endParaRPr lang="es-ES" sz="20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endParaRPr lang="es-ES" sz="20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endParaRPr lang="es-ES" sz="2000" b="1" dirty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es-ES" sz="20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en-GB" sz="2000" b="1" dirty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es-ES" sz="2000" b="1" i="1" dirty="0" smtClean="0">
                <a:solidFill>
                  <a:schemeClr val="accent5">
                    <a:lumMod val="50000"/>
                  </a:schemeClr>
                </a:solidFill>
              </a:rPr>
              <a:t>Grupo </a:t>
            </a:r>
            <a:r>
              <a:rPr lang="es-ES" sz="2000" b="1" i="1" dirty="0">
                <a:solidFill>
                  <a:schemeClr val="accent5">
                    <a:lumMod val="50000"/>
                  </a:schemeClr>
                </a:solidFill>
              </a:rPr>
              <a:t>Interdisciplinario de </a:t>
            </a:r>
            <a:r>
              <a:rPr lang="es-ES" sz="2000" b="1" i="1" dirty="0" smtClean="0">
                <a:solidFill>
                  <a:schemeClr val="accent5">
                    <a:lumMod val="50000"/>
                  </a:schemeClr>
                </a:solidFill>
              </a:rPr>
              <a:t>Ingeniería Electroquímica</a:t>
            </a:r>
            <a:endParaRPr lang="en-GB" sz="2000" b="1" u="sng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7457" y="4293096"/>
            <a:ext cx="2129442" cy="1044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utoShape 5" descr="Identidad Visual Institucional – Portal Udela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AutoShape 8" descr="Identidad Gráfica | Facultad de Ingeniería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AutoShape 11" descr="logo-anii | Repositorio Digital RELACE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AutoShape 2" descr="Datos Generales Formación Formación académica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AutoShape 4" descr="Datos Generales Formación Formación académica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16000" contrast="2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044" y="980728"/>
            <a:ext cx="2086203" cy="2086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3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4214" y="900353"/>
            <a:ext cx="2143125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2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782" y="957030"/>
            <a:ext cx="2109901" cy="21099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39195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73"/>
    </mc:Choice>
    <mc:Fallback xmlns="">
      <p:transition spd="slow" advTm="673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grpSp>
        <p:nvGrpSpPr>
          <p:cNvPr id="7" name="4 Grupo"/>
          <p:cNvGrpSpPr/>
          <p:nvPr/>
        </p:nvGrpSpPr>
        <p:grpSpPr>
          <a:xfrm>
            <a:off x="1873250" y="860425"/>
            <a:ext cx="5397500" cy="5137150"/>
            <a:chOff x="0" y="0"/>
            <a:chExt cx="5397500" cy="5137150"/>
          </a:xfrm>
        </p:grpSpPr>
        <p:sp>
          <p:nvSpPr>
            <p:cNvPr id="8" name="2 Cuadro de texto"/>
            <p:cNvSpPr txBox="1"/>
            <p:nvPr/>
          </p:nvSpPr>
          <p:spPr>
            <a:xfrm>
              <a:off x="2362200" y="2120900"/>
              <a:ext cx="2856830" cy="387350"/>
            </a:xfrm>
            <a:prstGeom prst="rect">
              <a:avLst/>
            </a:prstGeom>
            <a:solidFill>
              <a:schemeClr val="lt1"/>
            </a:solidFill>
            <a:ln w="15875">
              <a:solidFill>
                <a:srgbClr val="C00000"/>
              </a:solidFill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GB" sz="1600" b="1">
                  <a:effectLst/>
                  <a:ea typeface="Calibri"/>
                  <a:cs typeface="Times New Roman"/>
                </a:rPr>
                <a:t>7 - 10 de diciembre 2020</a:t>
              </a:r>
              <a:endParaRPr lang="en-GB" sz="1100">
                <a:effectLst/>
                <a:ea typeface="Calibri"/>
                <a:cs typeface="Times New Roman"/>
              </a:endParaRPr>
            </a:p>
          </p:txBody>
        </p:sp>
        <p:sp>
          <p:nvSpPr>
            <p:cNvPr id="9" name="3 Cuadro de texto"/>
            <p:cNvSpPr txBox="1"/>
            <p:nvPr/>
          </p:nvSpPr>
          <p:spPr>
            <a:xfrm>
              <a:off x="2298700" y="2914650"/>
              <a:ext cx="2848322" cy="1123950"/>
            </a:xfrm>
            <a:prstGeom prst="rect">
              <a:avLst/>
            </a:prstGeom>
            <a:solidFill>
              <a:schemeClr val="lt1"/>
            </a:solidFill>
            <a:ln w="15875">
              <a:solidFill>
                <a:srgbClr val="C00000"/>
              </a:solidFill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s-ES" sz="1600" b="1">
                  <a:solidFill>
                    <a:srgbClr val="600000"/>
                  </a:solidFill>
                  <a:effectLst/>
                  <a:ea typeface="Calibri"/>
                  <a:cs typeface="Times New Roman"/>
                </a:rPr>
                <a:t>Comité Organizador</a:t>
              </a:r>
              <a:endParaRPr lang="en-GB" sz="1100">
                <a:effectLst/>
                <a:ea typeface="Calibri"/>
                <a:cs typeface="Times New Roman"/>
              </a:endParaRPr>
            </a:p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s-ES" sz="1600" b="1">
                  <a:solidFill>
                    <a:srgbClr val="C00000"/>
                  </a:solidFill>
                  <a:effectLst/>
                  <a:ea typeface="Calibri"/>
                  <a:cs typeface="Times New Roman"/>
                </a:rPr>
                <a:t>Erika Teliz    Verónica Díaz</a:t>
              </a:r>
              <a:endParaRPr lang="en-GB" sz="1100">
                <a:effectLst/>
                <a:ea typeface="Calibri"/>
                <a:cs typeface="Times New Roman"/>
              </a:endParaRPr>
            </a:p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s-ES" sz="1600" b="1">
                  <a:solidFill>
                    <a:srgbClr val="C00000"/>
                  </a:solidFill>
                  <a:effectLst/>
                  <a:ea typeface="Calibri"/>
                  <a:cs typeface="Times New Roman"/>
                </a:rPr>
                <a:t>Fernando Zinola</a:t>
              </a:r>
              <a:endParaRPr lang="en-GB" sz="1100">
                <a:effectLst/>
                <a:ea typeface="Calibri"/>
                <a:cs typeface="Times New Roman"/>
              </a:endParaRPr>
            </a:p>
          </p:txBody>
        </p:sp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444750"/>
              <a:ext cx="2165350" cy="1816100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</p:pic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250" y="4260850"/>
              <a:ext cx="3587750" cy="876300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</p:pic>
        <p:pic>
          <p:nvPicPr>
            <p:cNvPr id="12" name="11 Imagen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397500" cy="2120900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4104171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945"/>
    </mc:Choice>
    <mc:Fallback xmlns="">
      <p:transition spd="slow" advTm="13945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958243" y="614514"/>
            <a:ext cx="7106433" cy="769441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400" b="1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PACTO VERDE EUROPEO</a:t>
            </a:r>
            <a:endParaRPr lang="es-ES" sz="4400" b="1" dirty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26" name="Picture 2" descr="https://ec.europa.eu/programmes/horizon2020/sites/horizon2020/files/newsroom/greendeal-tweet-1024x512px-researchimpacteu-0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6369" y="1787234"/>
            <a:ext cx="6470183" cy="4339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>
          <a:xfrm>
            <a:off x="6433012" y="6376196"/>
            <a:ext cx="2057400" cy="365125"/>
          </a:xfrm>
        </p:spPr>
        <p:txBody>
          <a:bodyPr/>
          <a:lstStyle/>
          <a:p>
            <a:fld id="{0E770C86-95B3-4E97-98C4-2EA4C6FBE5AB}" type="slidenum">
              <a:rPr lang="es-UY" smtClean="0"/>
              <a:pPr/>
              <a:t>21</a:t>
            </a:fld>
            <a:endParaRPr lang="es-UY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1947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8" y="6045697"/>
            <a:ext cx="494699" cy="7974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12 Imagen" descr="LOGO_PRESDENCIA_AUCI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9403" y="6263196"/>
            <a:ext cx="1453926" cy="504784"/>
          </a:xfrm>
          <a:prstGeom prst="rect">
            <a:avLst/>
          </a:prstGeom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4955" y="6126806"/>
            <a:ext cx="723681" cy="697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10 Rectángulo"/>
          <p:cNvSpPr/>
          <p:nvPr/>
        </p:nvSpPr>
        <p:spPr>
          <a:xfrm>
            <a:off x="2275609" y="6338684"/>
            <a:ext cx="6019346" cy="298568"/>
          </a:xfrm>
          <a:prstGeom prst="rect">
            <a:avLst/>
          </a:prstGeom>
          <a:solidFill>
            <a:srgbClr val="003DA6"/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Y" dirty="0"/>
          </a:p>
        </p:txBody>
      </p:sp>
      <p:sp>
        <p:nvSpPr>
          <p:cNvPr id="12" name="11 Rectángulo"/>
          <p:cNvSpPr/>
          <p:nvPr/>
        </p:nvSpPr>
        <p:spPr>
          <a:xfrm>
            <a:off x="2275609" y="6637253"/>
            <a:ext cx="6019346" cy="211987"/>
          </a:xfrm>
          <a:prstGeom prst="rect">
            <a:avLst/>
          </a:prstGeom>
          <a:solidFill>
            <a:srgbClr val="F9DC30"/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Y" dirty="0"/>
          </a:p>
        </p:txBody>
      </p:sp>
      <p:pic>
        <p:nvPicPr>
          <p:cNvPr id="13" name="12 Imagen" descr="LOGO_PRESDENCIA_AUCI.png"/>
          <p:cNvPicPr/>
          <p:nvPr/>
        </p:nvPicPr>
        <p:blipFill>
          <a:blip r:embed="rId5"/>
          <a:stretch>
            <a:fillRect/>
          </a:stretch>
        </p:blipFill>
        <p:spPr bwMode="auto">
          <a:xfrm>
            <a:off x="14050" y="196049"/>
            <a:ext cx="1586230" cy="418465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29966722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Marcador de contenido"/>
          <p:cNvSpPr>
            <a:spLocks noGrp="1"/>
          </p:cNvSpPr>
          <p:nvPr>
            <p:ph idx="1"/>
          </p:nvPr>
        </p:nvSpPr>
        <p:spPr>
          <a:xfrm>
            <a:off x="8758" y="861650"/>
            <a:ext cx="8454044" cy="6858000"/>
          </a:xfrm>
        </p:spPr>
        <p:txBody>
          <a:bodyPr>
            <a:normAutofit/>
          </a:bodyPr>
          <a:lstStyle/>
          <a:p>
            <a:pPr marL="457200" lvl="1" indent="-457200">
              <a:buNone/>
            </a:pPr>
            <a:r>
              <a:rPr lang="en-US" sz="2400" b="1" dirty="0">
                <a:solidFill>
                  <a:schemeClr val="tx2">
                    <a:lumMod val="75000"/>
                  </a:schemeClr>
                </a:solidFill>
              </a:rPr>
              <a:t>5. 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	</a:t>
            </a:r>
            <a:r>
              <a:rPr lang="en-US" sz="2000" b="1" u="sng" dirty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LC-GD-2-2-2020</a:t>
            </a:r>
            <a:r>
              <a:rPr lang="en-US" sz="2000" b="1" dirty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UY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Desarrollar y demostrar un electrolizador de 100 MW que amplíe el vínculo entre las energías renovables y las aplicaciones comerciales / industriales </a:t>
            </a:r>
            <a:r>
              <a:rPr lang="es-UY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(IA)</a:t>
            </a:r>
            <a:endParaRPr lang="en-US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>
              <a:buNone/>
            </a:pPr>
            <a:endParaRPr lang="en-U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>
              <a:buFont typeface="Wingdings" pitchFamily="2" charset="2"/>
              <a:buChar char="Ø"/>
            </a:pPr>
            <a:r>
              <a:rPr lang="en-US" sz="1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Apertura</a:t>
            </a:r>
            <a:r>
              <a:rPr lang="en-US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22 de </a:t>
            </a:r>
            <a:r>
              <a:rPr lang="en-US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Septiembre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de 2020 / </a:t>
            </a:r>
            <a:r>
              <a:rPr lang="en-US" sz="1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Fecha</a:t>
            </a:r>
            <a:r>
              <a:rPr lang="en-US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límite</a:t>
            </a:r>
            <a:r>
              <a:rPr lang="en-US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26 de </a:t>
            </a:r>
            <a:r>
              <a:rPr lang="en-US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Enero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de 2021 17:00:00 hora de </a:t>
            </a:r>
            <a:r>
              <a:rPr lang="en-US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Bruselas</a:t>
            </a:r>
            <a:endParaRPr lang="en-US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>
              <a:buFont typeface="Wingdings" pitchFamily="2" charset="2"/>
              <a:buChar char="Ø"/>
            </a:pPr>
            <a:r>
              <a:rPr lang="en-US" sz="1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Presupuesto</a:t>
            </a:r>
            <a:r>
              <a:rPr lang="en-US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es-UY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€60.000.000</a:t>
            </a:r>
          </a:p>
          <a:p>
            <a:pPr lvl="1">
              <a:buFont typeface="Wingdings" pitchFamily="2" charset="2"/>
              <a:buChar char="Ø"/>
            </a:pPr>
            <a:r>
              <a:rPr lang="es-UY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Alcance: </a:t>
            </a:r>
          </a:p>
          <a:p>
            <a:pPr lvl="2" algn="just"/>
            <a:r>
              <a:rPr lang="es-UY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Instalar y operar un electrolizador de 100 MW para producir hidrógeno renovable, como portador de energía o como materia </a:t>
            </a:r>
            <a:r>
              <a:rPr lang="es-UY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prima</a:t>
            </a:r>
            <a:endParaRPr lang="es-UY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2" algn="just"/>
            <a:r>
              <a:rPr lang="es-UY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Demostrar el mayor uso y el impacto económico de la combinación de fuentes de energía </a:t>
            </a:r>
            <a:r>
              <a:rPr lang="es-UY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renovable</a:t>
            </a:r>
            <a:endParaRPr lang="es-UY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2" algn="just"/>
            <a:r>
              <a:rPr lang="es-UY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Operación de un sistema de electrolizador en condiciones de la vida real en un entorno industrial o </a:t>
            </a:r>
            <a:r>
              <a:rPr lang="es-UY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portuario</a:t>
            </a:r>
          </a:p>
          <a:p>
            <a:pPr lvl="2" algn="just">
              <a:buFont typeface="Wingdings" panose="05000000000000000000" pitchFamily="2" charset="2"/>
              <a:buChar char="Ø"/>
            </a:pPr>
            <a:endParaRPr lang="es-UY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2">
              <a:buFont typeface="Wingdings" panose="05000000000000000000" pitchFamily="2" charset="2"/>
              <a:buChar char="Ø"/>
            </a:pPr>
            <a:r>
              <a:rPr lang="es-UY" sz="1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Enlace: </a:t>
            </a:r>
            <a:r>
              <a:rPr lang="es-UY" sz="1600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https://ec.europa.eu/info/funding-tenders/opportunities/portal/screen/opportunities/topic-details/lc-gd-2-2-2020</a:t>
            </a:r>
          </a:p>
          <a:p>
            <a:pPr lvl="2">
              <a:buFont typeface="Wingdings" panose="05000000000000000000" pitchFamily="2" charset="2"/>
              <a:buChar char="Ø"/>
            </a:pPr>
            <a:endParaRPr lang="es-UY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None/>
            </a:pPr>
            <a:endParaRPr lang="es-UY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1932031" y="131237"/>
            <a:ext cx="6013185" cy="707886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s-UY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Área 2:</a:t>
            </a:r>
            <a:r>
              <a:rPr lang="es-UY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energía limpia, asequible y segura</a:t>
            </a:r>
          </a:p>
          <a:p>
            <a:endParaRPr lang="es-UY" sz="16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8" y="6045697"/>
            <a:ext cx="494699" cy="7974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12 Imagen" descr="LOGO_PRESDENCIA_AUCI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9403" y="6263196"/>
            <a:ext cx="1453926" cy="504784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8938436" cy="1903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10 Rectángulo"/>
          <p:cNvSpPr/>
          <p:nvPr/>
        </p:nvSpPr>
        <p:spPr>
          <a:xfrm>
            <a:off x="2275609" y="6338684"/>
            <a:ext cx="6019346" cy="298568"/>
          </a:xfrm>
          <a:prstGeom prst="rect">
            <a:avLst/>
          </a:prstGeom>
          <a:solidFill>
            <a:srgbClr val="003DA6"/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Y" dirty="0"/>
          </a:p>
        </p:txBody>
      </p:sp>
      <p:sp>
        <p:nvSpPr>
          <p:cNvPr id="9" name="11 Rectángulo"/>
          <p:cNvSpPr/>
          <p:nvPr/>
        </p:nvSpPr>
        <p:spPr>
          <a:xfrm>
            <a:off x="2275609" y="6637253"/>
            <a:ext cx="6019346" cy="211987"/>
          </a:xfrm>
          <a:prstGeom prst="rect">
            <a:avLst/>
          </a:prstGeom>
          <a:solidFill>
            <a:srgbClr val="F9DC30"/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Y" dirty="0"/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4955" y="6126806"/>
            <a:ext cx="723681" cy="697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88440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-1" y="-27384"/>
            <a:ext cx="4860033" cy="212365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s-ES" sz="2200" dirty="0">
                <a:latin typeface="Arial Narrow" pitchFamily="34" charset="0"/>
              </a:rPr>
              <a:t>La diversificación de la matriz energética en un país pequeño con recursos naturales como el Uruguay ha permitido la incorporación paulatina de las mismas hasta llegar al 98 % del total de los recursos utilizados.  </a:t>
            </a:r>
            <a:endParaRPr lang="en-GB" sz="2200" dirty="0">
              <a:latin typeface="Arial Narrow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2000"/>
                    </a14:imgEffect>
                    <a14:imgEffect>
                      <a14:brightnessContrast bright="-9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3" y="1"/>
            <a:ext cx="4283968" cy="3861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14539"/>
            <a:ext cx="2520280" cy="22478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91" y="5705872"/>
            <a:ext cx="2414566" cy="115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9" y="3861048"/>
            <a:ext cx="5914272" cy="306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7"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3612853"/>
            <a:ext cx="2645267" cy="20930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289820"/>
            <a:ext cx="5019675" cy="41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2813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9488"/>
    </mc:Choice>
    <mc:Fallback xmlns="">
      <p:transition spd="slow" advTm="79488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 Título"/>
          <p:cNvSpPr>
            <a:spLocks noGrp="1"/>
          </p:cNvSpPr>
          <p:nvPr>
            <p:ph type="ctrTitle"/>
          </p:nvPr>
        </p:nvSpPr>
        <p:spPr>
          <a:xfrm>
            <a:off x="347209" y="116632"/>
            <a:ext cx="8064895" cy="673685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s-ES" sz="2800" b="1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Tecnología del Ciclo Completo del Hidrógeno</a:t>
            </a:r>
            <a:endParaRPr lang="en-GB" sz="2800" dirty="0">
              <a:solidFill>
                <a:schemeClr val="accent1">
                  <a:lumMod val="50000"/>
                </a:schemeClr>
              </a:solidFill>
              <a:latin typeface="Arial Narrow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900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08719"/>
            <a:ext cx="8424936" cy="59478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8052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945"/>
    </mc:Choice>
    <mc:Fallback xmlns="">
      <p:transition spd="slow" advTm="13945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67544" y="188640"/>
            <a:ext cx="7848872" cy="738337"/>
          </a:xfrm>
          <a:solidFill>
            <a:schemeClr val="bg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eaLnBrk="1" hangingPunct="1"/>
            <a:r>
              <a:rPr lang="es-ES_tradnl" sz="2800" b="1" dirty="0" smtClean="0">
                <a:solidFill>
                  <a:schemeClr val="tx1"/>
                </a:solidFill>
              </a:rPr>
              <a:t>DENSIDAD DE ENERGÍA DE COMBUSTIBLES</a:t>
            </a:r>
            <a:endParaRPr lang="es-ES_tradnl" sz="3600" b="1" dirty="0" smtClean="0">
              <a:solidFill>
                <a:schemeClr val="tx1"/>
              </a:solidFill>
            </a:endParaRPr>
          </a:p>
        </p:txBody>
      </p:sp>
      <p:sp>
        <p:nvSpPr>
          <p:cNvPr id="126979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228600" y="1639341"/>
            <a:ext cx="8715375" cy="4886003"/>
          </a:xfrm>
          <a:solidFill>
            <a:schemeClr val="bg2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s-ES_tradnl" sz="2800" b="1" dirty="0" smtClean="0">
                <a:solidFill>
                  <a:schemeClr val="tx1"/>
                </a:solidFill>
                <a:latin typeface="Arial Narrow" pitchFamily="34" charset="0"/>
              </a:rPr>
              <a:t>Combustible	</a:t>
            </a:r>
            <a:r>
              <a:rPr lang="es-ES_tradnl" sz="2800" b="1" dirty="0" err="1" smtClean="0">
                <a:solidFill>
                  <a:schemeClr val="tx1"/>
                </a:solidFill>
                <a:latin typeface="Arial Narrow" pitchFamily="34" charset="0"/>
              </a:rPr>
              <a:t>kWh</a:t>
            </a:r>
            <a:r>
              <a:rPr lang="es-ES_tradnl" sz="2800" b="1" dirty="0" smtClean="0">
                <a:solidFill>
                  <a:schemeClr val="tx1"/>
                </a:solidFill>
                <a:latin typeface="Arial Narrow" pitchFamily="34" charset="0"/>
              </a:rPr>
              <a:t>/kg	</a:t>
            </a:r>
            <a:r>
              <a:rPr lang="es-ES_tradnl" sz="2800" b="1" dirty="0" err="1" smtClean="0">
                <a:solidFill>
                  <a:schemeClr val="tx1"/>
                </a:solidFill>
                <a:latin typeface="Arial Narrow" pitchFamily="34" charset="0"/>
              </a:rPr>
              <a:t>kWh</a:t>
            </a:r>
            <a:r>
              <a:rPr lang="es-ES_tradnl" sz="2800" b="1" dirty="0" smtClean="0">
                <a:solidFill>
                  <a:schemeClr val="tx1"/>
                </a:solidFill>
                <a:latin typeface="Arial Narrow" pitchFamily="34" charset="0"/>
              </a:rPr>
              <a:t>/L</a:t>
            </a:r>
            <a:r>
              <a:rPr lang="es-ES_tradnl" sz="2800" b="1" dirty="0" smtClean="0">
                <a:solidFill>
                  <a:schemeClr val="tx1"/>
                </a:solidFill>
                <a:latin typeface="Arial Narrow" pitchFamily="34" charset="0"/>
              </a:rPr>
              <a:t>	</a:t>
            </a:r>
            <a:r>
              <a:rPr lang="es-ES_tradnl" sz="2800" b="1" dirty="0" smtClean="0">
                <a:solidFill>
                  <a:schemeClr val="tx1"/>
                </a:solidFill>
                <a:latin typeface="Arial Narrow" pitchFamily="34" charset="0"/>
              </a:rPr>
              <a:t>       Tanque (40 L)</a:t>
            </a:r>
            <a:endParaRPr lang="es-ES_tradnl" sz="2800" b="1" dirty="0" smtClean="0">
              <a:solidFill>
                <a:schemeClr val="tx1"/>
              </a:solidFill>
              <a:latin typeface="Arial Narrow" pitchFamily="34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s-ES_tradnl" sz="2800" b="1" dirty="0" smtClean="0">
              <a:solidFill>
                <a:schemeClr val="tx1"/>
              </a:solidFill>
              <a:latin typeface="Arial Narrow" pitchFamily="34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s-ES_tradnl" sz="2800" b="1" dirty="0" smtClean="0">
                <a:solidFill>
                  <a:schemeClr val="tx1"/>
                </a:solidFill>
                <a:latin typeface="Arial Narrow" pitchFamily="34" charset="0"/>
              </a:rPr>
              <a:t>Nafta			12.7		8.8		1.0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s-ES_tradnl" sz="2800" b="1" dirty="0" smtClean="0">
                <a:solidFill>
                  <a:schemeClr val="tx1"/>
                </a:solidFill>
                <a:latin typeface="Arial Narrow" pitchFamily="34" charset="0"/>
              </a:rPr>
              <a:t>Metano </a:t>
            </a:r>
            <a:r>
              <a:rPr lang="es-ES_tradnl" sz="2800" b="1" baseline="-25000" dirty="0" smtClean="0">
                <a:solidFill>
                  <a:schemeClr val="tx1"/>
                </a:solidFill>
                <a:latin typeface="Arial Narrow" pitchFamily="34" charset="0"/>
              </a:rPr>
              <a:t>(gas170 atm</a:t>
            </a:r>
            <a:r>
              <a:rPr lang="es-ES_tradnl" sz="2800" b="1" baseline="-25000" dirty="0" smtClean="0">
                <a:solidFill>
                  <a:schemeClr val="tx1"/>
                </a:solidFill>
                <a:latin typeface="Arial Narrow" pitchFamily="34" charset="0"/>
              </a:rPr>
              <a:t>)       </a:t>
            </a:r>
            <a:r>
              <a:rPr lang="es-ES_tradnl" sz="2800" b="1" dirty="0" smtClean="0">
                <a:solidFill>
                  <a:schemeClr val="tx1"/>
                </a:solidFill>
                <a:latin typeface="Arial Narrow" pitchFamily="34" charset="0"/>
              </a:rPr>
              <a:t>13.8</a:t>
            </a:r>
            <a:r>
              <a:rPr lang="es-ES_tradnl" sz="2800" b="1" dirty="0" smtClean="0">
                <a:solidFill>
                  <a:schemeClr val="tx1"/>
                </a:solidFill>
                <a:latin typeface="Arial Narrow" pitchFamily="34" charset="0"/>
              </a:rPr>
              <a:t>		1.7		5.2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s-ES_tradnl" sz="2800" b="1" dirty="0" smtClean="0">
                <a:solidFill>
                  <a:schemeClr val="tx1"/>
                </a:solidFill>
                <a:latin typeface="Arial Narrow" pitchFamily="34" charset="0"/>
              </a:rPr>
              <a:t>Metanol		6.3		4.4		2.0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s-ES_tradnl" sz="2800" b="1" dirty="0" smtClean="0">
                <a:solidFill>
                  <a:schemeClr val="tx1"/>
                </a:solidFill>
                <a:latin typeface="Arial Narrow" pitchFamily="34" charset="0"/>
              </a:rPr>
              <a:t>H</a:t>
            </a:r>
            <a:r>
              <a:rPr lang="es-ES_tradnl" sz="2800" b="1" baseline="-25000" dirty="0" smtClean="0">
                <a:solidFill>
                  <a:schemeClr val="tx1"/>
                </a:solidFill>
                <a:latin typeface="Arial Narrow" pitchFamily="34" charset="0"/>
              </a:rPr>
              <a:t>2(</a:t>
            </a:r>
            <a:r>
              <a:rPr lang="es-ES_tradnl" sz="2800" b="1" baseline="-25000" dirty="0" err="1" smtClean="0">
                <a:solidFill>
                  <a:schemeClr val="tx1"/>
                </a:solidFill>
                <a:latin typeface="Arial Narrow" pitchFamily="34" charset="0"/>
              </a:rPr>
              <a:t>liq</a:t>
            </a:r>
            <a:r>
              <a:rPr lang="es-ES_tradnl" sz="2800" b="1" baseline="-25000" dirty="0" smtClean="0">
                <a:solidFill>
                  <a:schemeClr val="tx1"/>
                </a:solidFill>
                <a:latin typeface="Arial Narrow" pitchFamily="34" charset="0"/>
              </a:rPr>
              <a:t>)</a:t>
            </a:r>
            <a:r>
              <a:rPr lang="es-ES_tradnl" sz="2800" b="1" dirty="0" smtClean="0">
                <a:solidFill>
                  <a:schemeClr val="tx1"/>
                </a:solidFill>
                <a:latin typeface="Arial Narrow" pitchFamily="34" charset="0"/>
              </a:rPr>
              <a:t>			33.3		2.4		3.7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s-ES_tradnl" sz="2800" b="1" dirty="0" smtClean="0">
                <a:solidFill>
                  <a:schemeClr val="tx1"/>
                </a:solidFill>
                <a:latin typeface="Arial Narrow" pitchFamily="34" charset="0"/>
              </a:rPr>
              <a:t>H</a:t>
            </a:r>
            <a:r>
              <a:rPr lang="es-ES_tradnl" sz="2800" b="1" baseline="-25000" dirty="0" smtClean="0">
                <a:solidFill>
                  <a:schemeClr val="tx1"/>
                </a:solidFill>
                <a:latin typeface="Arial Narrow" pitchFamily="34" charset="0"/>
              </a:rPr>
              <a:t>2(gas, 170 atm)	</a:t>
            </a:r>
            <a:r>
              <a:rPr lang="es-ES_tradnl" sz="2800" b="1" baseline="-25000" dirty="0" smtClean="0">
                <a:solidFill>
                  <a:schemeClr val="tx1"/>
                </a:solidFill>
                <a:latin typeface="Arial Narrow" pitchFamily="34" charset="0"/>
              </a:rPr>
              <a:t>                 </a:t>
            </a:r>
            <a:r>
              <a:rPr lang="es-ES_tradnl" sz="2800" b="1" dirty="0" smtClean="0">
                <a:solidFill>
                  <a:schemeClr val="tx1"/>
                </a:solidFill>
                <a:latin typeface="Arial Narrow" pitchFamily="34" charset="0"/>
              </a:rPr>
              <a:t>33.3</a:t>
            </a:r>
            <a:r>
              <a:rPr lang="es-ES_tradnl" sz="2800" b="1" dirty="0" smtClean="0">
                <a:solidFill>
                  <a:schemeClr val="tx1"/>
                </a:solidFill>
                <a:latin typeface="Arial Narrow" pitchFamily="34" charset="0"/>
              </a:rPr>
              <a:t>		0.6		14.6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s-ES_tradnl" sz="2800" b="1" dirty="0" smtClean="0">
                <a:solidFill>
                  <a:schemeClr val="tx1"/>
                </a:solidFill>
                <a:latin typeface="Arial Narrow" pitchFamily="34" charset="0"/>
              </a:rPr>
              <a:t>Hidruro</a:t>
            </a:r>
            <a:r>
              <a:rPr lang="es-ES_tradnl" sz="2800" b="1" baseline="-25000" dirty="0" smtClean="0">
                <a:solidFill>
                  <a:schemeClr val="tx1"/>
                </a:solidFill>
                <a:latin typeface="Arial Narrow" pitchFamily="34" charset="0"/>
              </a:rPr>
              <a:t>(</a:t>
            </a:r>
            <a:r>
              <a:rPr lang="es-ES_tradnl" sz="2800" b="1" baseline="-25000" dirty="0" err="1" smtClean="0">
                <a:solidFill>
                  <a:schemeClr val="tx1"/>
                </a:solidFill>
                <a:latin typeface="Arial Narrow" pitchFamily="34" charset="0"/>
              </a:rPr>
              <a:t>FeTi</a:t>
            </a:r>
            <a:r>
              <a:rPr lang="es-ES_tradnl" sz="2800" b="1" baseline="-25000" dirty="0" smtClean="0">
                <a:solidFill>
                  <a:schemeClr val="tx1"/>
                </a:solidFill>
                <a:latin typeface="Arial Narrow" pitchFamily="34" charset="0"/>
              </a:rPr>
              <a:t>)	</a:t>
            </a:r>
            <a:r>
              <a:rPr lang="es-ES_tradnl" sz="2800" b="1" baseline="-25000" dirty="0" smtClean="0">
                <a:solidFill>
                  <a:schemeClr val="tx1"/>
                </a:solidFill>
                <a:latin typeface="Arial Narrow" pitchFamily="34" charset="0"/>
              </a:rPr>
              <a:t>                 </a:t>
            </a:r>
            <a:r>
              <a:rPr lang="es-ES_tradnl" sz="2800" b="1" dirty="0" smtClean="0">
                <a:solidFill>
                  <a:schemeClr val="tx1"/>
                </a:solidFill>
                <a:latin typeface="Arial Narrow" pitchFamily="34" charset="0"/>
              </a:rPr>
              <a:t>0.6</a:t>
            </a:r>
            <a:r>
              <a:rPr lang="es-ES_tradnl" sz="2800" b="1" dirty="0" smtClean="0">
                <a:solidFill>
                  <a:schemeClr val="tx1"/>
                </a:solidFill>
                <a:latin typeface="Arial Narrow" pitchFamily="34" charset="0"/>
              </a:rPr>
              <a:t>		3.2		2.8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s-ES_tradnl" sz="2800" b="1" dirty="0" smtClean="0">
                <a:solidFill>
                  <a:schemeClr val="tx1"/>
                </a:solidFill>
                <a:latin typeface="Arial Narrow" pitchFamily="34" charset="0"/>
              </a:rPr>
              <a:t>Hidruro</a:t>
            </a:r>
            <a:r>
              <a:rPr lang="es-ES_tradnl" sz="2800" b="1" baseline="-25000" dirty="0" smtClean="0">
                <a:solidFill>
                  <a:schemeClr val="tx1"/>
                </a:solidFill>
                <a:latin typeface="Arial Narrow" pitchFamily="34" charset="0"/>
              </a:rPr>
              <a:t>(LaNi5)</a:t>
            </a:r>
            <a:r>
              <a:rPr lang="es-ES_tradnl" sz="2800" b="1" dirty="0" smtClean="0">
                <a:solidFill>
                  <a:schemeClr val="tx1"/>
                </a:solidFill>
                <a:latin typeface="Arial Narrow" pitchFamily="34" charset="0"/>
              </a:rPr>
              <a:t>	</a:t>
            </a:r>
            <a:r>
              <a:rPr lang="es-ES_tradnl" sz="2800" b="1" dirty="0" smtClean="0">
                <a:solidFill>
                  <a:schemeClr val="tx1"/>
                </a:solidFill>
                <a:latin typeface="Arial Narrow" pitchFamily="34" charset="0"/>
              </a:rPr>
              <a:t>           0.4</a:t>
            </a:r>
            <a:r>
              <a:rPr lang="es-ES_tradnl" sz="2800" b="1" dirty="0" smtClean="0">
                <a:solidFill>
                  <a:schemeClr val="tx1"/>
                </a:solidFill>
                <a:latin typeface="Arial Narrow" pitchFamily="34" charset="0"/>
              </a:rPr>
              <a:t>		3.3		2.7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s-ES_tradnl" sz="2800" b="1" dirty="0" smtClean="0">
              <a:solidFill>
                <a:schemeClr val="tx1"/>
              </a:solidFill>
              <a:latin typeface="Arial Narrow" pitchFamily="34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s-ES_tradnl" sz="1800" b="1" dirty="0" smtClean="0">
                <a:solidFill>
                  <a:schemeClr val="tx1"/>
                </a:solidFill>
                <a:latin typeface="Arial Narrow" pitchFamily="34" charset="0"/>
              </a:rPr>
              <a:t>1 l nafta </a:t>
            </a:r>
            <a:r>
              <a:rPr lang="es-ES_tradnl" sz="1800" b="1" dirty="0" smtClean="0">
                <a:solidFill>
                  <a:schemeClr val="tx1"/>
                </a:solidFill>
                <a:latin typeface="Arial Narrow" pitchFamily="34" charset="0"/>
                <a:sym typeface="Symbol" pitchFamily="18" charset="2"/>
              </a:rPr>
              <a:t> 2.86 m</a:t>
            </a:r>
            <a:r>
              <a:rPr lang="es-ES_tradnl" sz="1800" b="1" baseline="30000" dirty="0" smtClean="0">
                <a:solidFill>
                  <a:schemeClr val="tx1"/>
                </a:solidFill>
                <a:latin typeface="Arial Narrow" pitchFamily="34" charset="0"/>
                <a:sym typeface="Symbol" pitchFamily="18" charset="2"/>
              </a:rPr>
              <a:t>3</a:t>
            </a:r>
            <a:r>
              <a:rPr lang="es-ES_tradnl" sz="1800" b="1" dirty="0" smtClean="0">
                <a:solidFill>
                  <a:schemeClr val="tx1"/>
                </a:solidFill>
                <a:latin typeface="Arial Narrow" pitchFamily="34" charset="0"/>
                <a:sym typeface="Symbol" pitchFamily="18" charset="2"/>
              </a:rPr>
              <a:t> Hidrógeno</a:t>
            </a:r>
            <a:r>
              <a:rPr lang="es-ES_tradnl" sz="1800" b="1" baseline="-25000" dirty="0" smtClean="0">
                <a:solidFill>
                  <a:schemeClr val="tx1"/>
                </a:solidFill>
                <a:latin typeface="Arial Narrow" pitchFamily="34" charset="0"/>
                <a:sym typeface="Symbol" pitchFamily="18" charset="2"/>
              </a:rPr>
              <a:t> (g)</a:t>
            </a:r>
            <a:r>
              <a:rPr lang="es-ES_tradnl" sz="1800" b="1" dirty="0" smtClean="0">
                <a:solidFill>
                  <a:schemeClr val="tx1"/>
                </a:solidFill>
                <a:latin typeface="Arial Narrow" pitchFamily="34" charset="0"/>
                <a:sym typeface="Symbol" pitchFamily="18" charset="2"/>
              </a:rPr>
              <a:t> CNPT  3.58 l Hidrógeno</a:t>
            </a:r>
            <a:r>
              <a:rPr lang="es-ES_tradnl" sz="1800" b="1" baseline="-25000" dirty="0" smtClean="0">
                <a:solidFill>
                  <a:schemeClr val="tx1"/>
                </a:solidFill>
                <a:latin typeface="Arial Narrow" pitchFamily="34" charset="0"/>
                <a:sym typeface="Symbol" pitchFamily="18" charset="2"/>
              </a:rPr>
              <a:t>(l)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s-ES_tradnl" sz="1800" b="1" dirty="0" smtClean="0">
                <a:solidFill>
                  <a:schemeClr val="tx1"/>
                </a:solidFill>
                <a:latin typeface="Arial Narrow" pitchFamily="34" charset="0"/>
                <a:sym typeface="Symbol" pitchFamily="18" charset="2"/>
              </a:rPr>
              <a:t>0.333 m</a:t>
            </a:r>
            <a:r>
              <a:rPr lang="es-ES_tradnl" sz="1800" b="1" baseline="30000" dirty="0" smtClean="0">
                <a:solidFill>
                  <a:schemeClr val="tx1"/>
                </a:solidFill>
                <a:latin typeface="Arial Narrow" pitchFamily="34" charset="0"/>
                <a:sym typeface="Symbol" pitchFamily="18" charset="2"/>
              </a:rPr>
              <a:t>3</a:t>
            </a:r>
            <a:r>
              <a:rPr lang="es-ES_tradnl" sz="1800" b="1" dirty="0" smtClean="0">
                <a:solidFill>
                  <a:schemeClr val="tx1"/>
                </a:solidFill>
                <a:latin typeface="Arial Narrow" pitchFamily="34" charset="0"/>
                <a:sym typeface="Symbol" pitchFamily="18" charset="2"/>
              </a:rPr>
              <a:t> Hidrógeno</a:t>
            </a:r>
            <a:r>
              <a:rPr lang="es-ES_tradnl" sz="1800" b="1" baseline="-25000" dirty="0" smtClean="0">
                <a:solidFill>
                  <a:schemeClr val="tx1"/>
                </a:solidFill>
                <a:latin typeface="Arial Narrow" pitchFamily="34" charset="0"/>
                <a:sym typeface="Symbol" pitchFamily="18" charset="2"/>
              </a:rPr>
              <a:t> (g)</a:t>
            </a:r>
            <a:r>
              <a:rPr lang="es-ES_tradnl" sz="1800" b="1" dirty="0" smtClean="0">
                <a:solidFill>
                  <a:schemeClr val="tx1"/>
                </a:solidFill>
                <a:latin typeface="Arial Narrow" pitchFamily="34" charset="0"/>
                <a:sym typeface="Symbol" pitchFamily="18" charset="2"/>
              </a:rPr>
              <a:t> CNPT  1 </a:t>
            </a:r>
            <a:r>
              <a:rPr lang="es-ES_tradnl" sz="1800" b="1" dirty="0" err="1" smtClean="0">
                <a:solidFill>
                  <a:schemeClr val="tx1"/>
                </a:solidFill>
                <a:latin typeface="Arial Narrow" pitchFamily="34" charset="0"/>
                <a:sym typeface="Symbol" pitchFamily="18" charset="2"/>
              </a:rPr>
              <a:t>kWh</a:t>
            </a:r>
            <a:r>
              <a:rPr lang="es-ES_tradnl" sz="1800" b="1" dirty="0" smtClean="0">
                <a:solidFill>
                  <a:schemeClr val="tx1"/>
                </a:solidFill>
                <a:latin typeface="Arial Narrow" pitchFamily="34" charset="0"/>
                <a:sym typeface="Symbol" pitchFamily="18" charset="2"/>
              </a:rPr>
              <a:t> ( = 100 %)</a:t>
            </a:r>
          </a:p>
        </p:txBody>
      </p:sp>
    </p:spTree>
    <p:extLst>
      <p:ext uri="{BB962C8B-B14F-4D97-AF65-F5344CB8AC3E}">
        <p14:creationId xmlns:p14="http://schemas.microsoft.com/office/powerpoint/2010/main" val="2096997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6000"/>
                    </a14:imgEffect>
                    <a14:imgEffect>
                      <a14:brightnessContrast bright="6000" contrast="-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2" y="1556792"/>
            <a:ext cx="8486775" cy="51362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1 Título"/>
          <p:cNvSpPr>
            <a:spLocks noGrp="1"/>
          </p:cNvSpPr>
          <p:nvPr>
            <p:ph type="ctrTitle"/>
          </p:nvPr>
        </p:nvSpPr>
        <p:spPr>
          <a:xfrm>
            <a:off x="347209" y="116632"/>
            <a:ext cx="8064895" cy="673685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s-ES" sz="2800" b="1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Tecnología del Ciclo Completo del Hidrógeno</a:t>
            </a:r>
            <a:endParaRPr lang="en-GB" sz="2800" dirty="0">
              <a:solidFill>
                <a:schemeClr val="accent1">
                  <a:lumMod val="50000"/>
                </a:schemeClr>
              </a:solidFill>
              <a:latin typeface="Arial Narrow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8863" y="836712"/>
            <a:ext cx="4486275" cy="2944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8392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945"/>
    </mc:Choice>
    <mc:Fallback xmlns="">
      <p:transition spd="slow" advTm="13945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5123" name="Picture 3" descr="DSCN2640"/>
          <p:cNvPicPr>
            <a:picLocks noChangeAspect="1" noChangeArrowheads="1"/>
          </p:cNvPicPr>
          <p:nvPr/>
        </p:nvPicPr>
        <p:blipFill>
          <a:blip r:embed="rId2" cstate="print">
            <a:lum bright="16000" contras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24" y="14420"/>
            <a:ext cx="8919751" cy="6759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251520" y="1772816"/>
            <a:ext cx="1973617" cy="646331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es-ES" b="1" dirty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Fuente fotovoltaica </a:t>
            </a:r>
            <a:endParaRPr lang="es-ES" b="1" dirty="0" smtClean="0">
              <a:solidFill>
                <a:schemeClr val="accent1">
                  <a:lumMod val="50000"/>
                </a:schemeClr>
              </a:solidFill>
              <a:latin typeface="Arial Narrow" pitchFamily="34" charset="0"/>
            </a:endParaRPr>
          </a:p>
          <a:p>
            <a:r>
              <a:rPr lang="es-ES" b="1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de </a:t>
            </a:r>
            <a:r>
              <a:rPr lang="es-ES" b="1" dirty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energía primaria</a:t>
            </a:r>
            <a:endParaRPr lang="en-GB" dirty="0"/>
          </a:p>
        </p:txBody>
      </p:sp>
      <p:sp>
        <p:nvSpPr>
          <p:cNvPr id="6" name="1 Título"/>
          <p:cNvSpPr>
            <a:spLocks noGrp="1"/>
          </p:cNvSpPr>
          <p:nvPr>
            <p:ph type="ctrTitle"/>
          </p:nvPr>
        </p:nvSpPr>
        <p:spPr>
          <a:xfrm>
            <a:off x="2699792" y="692696"/>
            <a:ext cx="4320480" cy="673685"/>
          </a:xfrm>
          <a:solidFill>
            <a:schemeClr val="bg2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es-ES" sz="2000" b="1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Electrolizador para producir </a:t>
            </a:r>
            <a:r>
              <a:rPr lang="es-ES" sz="2000" b="1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Hidrógeno y Oxígeno</a:t>
            </a:r>
            <a:endParaRPr lang="en-GB" sz="2000" dirty="0">
              <a:solidFill>
                <a:schemeClr val="accent1">
                  <a:lumMod val="50000"/>
                </a:schemeClr>
              </a:solidFill>
              <a:latin typeface="Arial Narrow" pitchFamily="34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2195559" y="5795803"/>
            <a:ext cx="4320480" cy="96171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s-ES" sz="2000" b="1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El combustible Hidrógeno es convertido en energía y agua en otro dispositivo llamado pila de combustible</a:t>
            </a:r>
            <a:endParaRPr lang="en-GB" sz="2000" dirty="0">
              <a:solidFill>
                <a:schemeClr val="accent1">
                  <a:lumMod val="50000"/>
                </a:schemeClr>
              </a:solidFill>
              <a:latin typeface="Arial Narrow" pitchFamily="34" charset="0"/>
            </a:endParaRPr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5436096" y="2996952"/>
            <a:ext cx="3563888" cy="4312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s-ES" sz="2000" b="1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La energía producida es utilizada </a:t>
            </a:r>
            <a:endParaRPr lang="en-GB" sz="2000" dirty="0">
              <a:solidFill>
                <a:schemeClr val="accent1">
                  <a:lumMod val="50000"/>
                </a:schemeClr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5795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945"/>
    </mc:Choice>
    <mc:Fallback xmlns="">
      <p:transition spd="slow" advTm="13945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 Título"/>
          <p:cNvSpPr>
            <a:spLocks noGrp="1"/>
          </p:cNvSpPr>
          <p:nvPr>
            <p:ph type="ctrTitle"/>
          </p:nvPr>
        </p:nvSpPr>
        <p:spPr>
          <a:xfrm>
            <a:off x="347209" y="0"/>
            <a:ext cx="8064895" cy="790317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es-ES" sz="2800" b="1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Tecnología del Ciclo Completo del Hidrógeno</a:t>
            </a:r>
            <a:br>
              <a:rPr lang="es-ES" sz="2800" b="1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</a:br>
            <a:r>
              <a:rPr lang="es-ES" sz="2800" b="1" i="1" dirty="0" err="1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Sandwich</a:t>
            </a:r>
            <a:r>
              <a:rPr lang="es-ES" sz="2800" b="1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 membrana electrodo positivo y negativo</a:t>
            </a:r>
            <a:endParaRPr lang="en-GB" sz="2800" dirty="0">
              <a:solidFill>
                <a:schemeClr val="accent1">
                  <a:lumMod val="50000"/>
                </a:schemeClr>
              </a:solidFill>
              <a:latin typeface="Arial Narrow" pitchFamily="34" charset="0"/>
            </a:endParaRPr>
          </a:p>
        </p:txBody>
      </p:sp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18434" name="Picture 2" descr="figura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73016"/>
            <a:ext cx="4913313" cy="331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3" descr="me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3313" y="4077072"/>
            <a:ext cx="4238652" cy="2617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4" descr="microscopia de pt-ru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792137"/>
            <a:ext cx="4355976" cy="3182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IMGP100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814007"/>
            <a:ext cx="3995936" cy="2730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3 Conector recto de flecha"/>
          <p:cNvCxnSpPr/>
          <p:nvPr/>
        </p:nvCxnSpPr>
        <p:spPr>
          <a:xfrm>
            <a:off x="323528" y="3284984"/>
            <a:ext cx="0" cy="864096"/>
          </a:xfrm>
          <a:prstGeom prst="straightConnector1">
            <a:avLst/>
          </a:prstGeom>
          <a:ln w="50800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10 Conector recto de flecha"/>
          <p:cNvCxnSpPr/>
          <p:nvPr/>
        </p:nvCxnSpPr>
        <p:spPr>
          <a:xfrm>
            <a:off x="4148673" y="5589240"/>
            <a:ext cx="927383" cy="0"/>
          </a:xfrm>
          <a:prstGeom prst="straightConnector1">
            <a:avLst/>
          </a:prstGeom>
          <a:ln w="50800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12 Conector recto de flecha"/>
          <p:cNvCxnSpPr/>
          <p:nvPr/>
        </p:nvCxnSpPr>
        <p:spPr>
          <a:xfrm flipV="1">
            <a:off x="7452320" y="3429000"/>
            <a:ext cx="0" cy="1008113"/>
          </a:xfrm>
          <a:prstGeom prst="straightConnector1">
            <a:avLst/>
          </a:prstGeom>
          <a:ln w="50800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9061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945"/>
    </mc:Choice>
    <mc:Fallback xmlns="">
      <p:transition spd="slow" advTm="13945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DSCN119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" y="595313"/>
            <a:ext cx="8915400" cy="5986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2 Subtítulo"/>
          <p:cNvSpPr>
            <a:spLocks noGrp="1"/>
          </p:cNvSpPr>
          <p:nvPr>
            <p:ph type="subTitle" idx="1"/>
          </p:nvPr>
        </p:nvSpPr>
        <p:spPr>
          <a:xfrm>
            <a:off x="0" y="0"/>
            <a:ext cx="5724128" cy="54868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es-ES" sz="2000" b="1" dirty="0" smtClean="0">
                <a:solidFill>
                  <a:schemeClr val="accent5">
                    <a:lumMod val="50000"/>
                  </a:schemeClr>
                </a:solidFill>
              </a:rPr>
              <a:t>Construcción manual de placas bipolares</a:t>
            </a:r>
            <a:endParaRPr lang="es-ES" sz="2000" dirty="0" smtClean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8953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0" y="13525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7526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994"/>
    </mc:Choice>
    <mc:Fallback xmlns="">
      <p:transition spd="slow" advTm="18994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633</TotalTime>
  <Words>676</Words>
  <Application>Microsoft Office PowerPoint</Application>
  <PresentationFormat>Presentación en pantalla (4:3)</PresentationFormat>
  <Paragraphs>127</Paragraphs>
  <Slides>22</Slides>
  <Notes>5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22</vt:i4>
      </vt:variant>
    </vt:vector>
  </HeadingPairs>
  <TitlesOfParts>
    <vt:vector size="24" baseType="lpstr">
      <vt:lpstr>Austin</vt:lpstr>
      <vt:lpstr>Graph</vt:lpstr>
      <vt:lpstr>Tecnologías electroquímicas en la matriz energética uruguaya</vt:lpstr>
      <vt:lpstr>Presentación de PowerPoint</vt:lpstr>
      <vt:lpstr>Presentación de PowerPoint</vt:lpstr>
      <vt:lpstr>Tecnología del Ciclo Completo del Hidrógeno</vt:lpstr>
      <vt:lpstr>DENSIDAD DE ENERGÍA DE COMBUSTIBLES</vt:lpstr>
      <vt:lpstr>Tecnología del Ciclo Completo del Hidrógeno</vt:lpstr>
      <vt:lpstr>Electrolizador para producir Hidrógeno y Oxígeno</vt:lpstr>
      <vt:lpstr>Tecnología del Ciclo Completo del Hidrógeno Sandwich membrana electrodo positivo y negativo</vt:lpstr>
      <vt:lpstr>Presentación de PowerPoint</vt:lpstr>
      <vt:lpstr>Presentación de PowerPoint</vt:lpstr>
      <vt:lpstr>Presentación de PowerPoint</vt:lpstr>
      <vt:lpstr>Trabajos científicos</vt:lpstr>
      <vt:lpstr>Mesa de Energía CONICYT 2004</vt:lpstr>
      <vt:lpstr>Proyecto PNUD-GEF San Pablo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Tecnologías electroquímicas en la matriz energética uruguaya</dc:title>
  <dc:creator>Usuario</dc:creator>
  <cp:lastModifiedBy>Usuario</cp:lastModifiedBy>
  <cp:revision>131</cp:revision>
  <dcterms:created xsi:type="dcterms:W3CDTF">2020-10-10T21:08:59Z</dcterms:created>
  <dcterms:modified xsi:type="dcterms:W3CDTF">2020-11-25T13:43:05Z</dcterms:modified>
</cp:coreProperties>
</file>